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8" r:id="rId1"/>
  </p:sldMasterIdLst>
  <p:notesMasterIdLst>
    <p:notesMasterId r:id="rId45"/>
  </p:notesMasterIdLst>
  <p:handoutMasterIdLst>
    <p:handoutMasterId r:id="rId46"/>
  </p:handoutMasterIdLst>
  <p:sldIdLst>
    <p:sldId id="785" r:id="rId2"/>
    <p:sldId id="1222" r:id="rId3"/>
    <p:sldId id="1266" r:id="rId4"/>
    <p:sldId id="1265" r:id="rId5"/>
    <p:sldId id="1261" r:id="rId6"/>
    <p:sldId id="1262" r:id="rId7"/>
    <p:sldId id="1263" r:id="rId8"/>
    <p:sldId id="1264" r:id="rId9"/>
    <p:sldId id="1307" r:id="rId10"/>
    <p:sldId id="1110" r:id="rId11"/>
    <p:sldId id="1142" r:id="rId12"/>
    <p:sldId id="1213" r:id="rId13"/>
    <p:sldId id="1268" r:id="rId14"/>
    <p:sldId id="1269" r:id="rId15"/>
    <p:sldId id="1270" r:id="rId16"/>
    <p:sldId id="1229" r:id="rId17"/>
    <p:sldId id="1216" r:id="rId18"/>
    <p:sldId id="1260" r:id="rId19"/>
    <p:sldId id="1221" r:id="rId20"/>
    <p:sldId id="1284" r:id="rId21"/>
    <p:sldId id="1232" r:id="rId22"/>
    <p:sldId id="1276" r:id="rId23"/>
    <p:sldId id="1281" r:id="rId24"/>
    <p:sldId id="1285" r:id="rId25"/>
    <p:sldId id="1286" r:id="rId26"/>
    <p:sldId id="1290" r:id="rId27"/>
    <p:sldId id="1292" r:id="rId28"/>
    <p:sldId id="1293" r:id="rId29"/>
    <p:sldId id="1294" r:id="rId30"/>
    <p:sldId id="1295" r:id="rId31"/>
    <p:sldId id="1299" r:id="rId32"/>
    <p:sldId id="1300" r:id="rId33"/>
    <p:sldId id="1301" r:id="rId34"/>
    <p:sldId id="1302" r:id="rId35"/>
    <p:sldId id="1306" r:id="rId36"/>
    <p:sldId id="1304" r:id="rId37"/>
    <p:sldId id="1305" r:id="rId38"/>
    <p:sldId id="1231" r:id="rId39"/>
    <p:sldId id="1240" r:id="rId40"/>
    <p:sldId id="1241" r:id="rId41"/>
    <p:sldId id="1242" r:id="rId42"/>
    <p:sldId id="1196" r:id="rId43"/>
    <p:sldId id="125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84014" autoAdjust="0"/>
  </p:normalViewPr>
  <p:slideViewPr>
    <p:cSldViewPr>
      <p:cViewPr varScale="1">
        <p:scale>
          <a:sx n="70" d="100"/>
          <a:sy n="70" d="100"/>
        </p:scale>
        <p:origin x="136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9CBCE-E64B-4074-AF48-7FACC033E4C9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6A9F9-D224-445E-81A0-6F35CA4CE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82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417EDA05-EA9F-415A-8831-732C41A9B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4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1A8D7B-0D86-4A44-803B-95714DFFD0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4CDDBA-CA9C-4B9E-A469-01F6E1F88F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44AC-69C0-4E96-8A84-D71A1F0592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65527-9FED-4606-9920-D2906CAFEE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256032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658368" indent="-246888">
              <a:buSzPct val="90000"/>
              <a:buFont typeface="Courier New" panose="02070309020205020404" pitchFamily="49" charset="0"/>
              <a:buChar char="o"/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762000" cy="36576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http://www.cdtm.de/wp-content/uploads/tu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533400" cy="2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71729"/>
            <a:ext cx="699871" cy="6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BDACA-D2CE-451A-85DD-854488BD98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89718-E319-434D-B5FC-0EEDDAC15C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6AF5403-7044-4204-997E-5058D10977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A1F5EF5F-AF56-4F36-BDCD-7B3CD0D77B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1D816-5B1B-4C44-B98A-C0E904DC0E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DF71C-C909-4954-B404-384DA610BE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BF0E0-CCD0-405B-949F-4B99F361AF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73942E-D30E-48EE-AF6D-153445E484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Helvetica" pitchFamily="34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Helvetica" pitchFamily="34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Helvetica" pitchFamily="34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Helvetica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abilandz/MultiparticleCorrelat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bm-wiki.gsi.de/foswiki/bin/view/PWG/CommonMCproduc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oris.mephi.ru/event/181/session/2/contribution/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555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 smtClean="0"/>
              <a:t>Application of </a:t>
            </a:r>
            <a:r>
              <a:rPr lang="en-GB" dirty="0"/>
              <a:t>multi-particle techniques for flow analyses in CBM at FAIR</a:t>
            </a:r>
            <a:r>
              <a:rPr lang="en-GB" sz="1600" dirty="0"/>
              <a:t> </a:t>
            </a:r>
            <a:endParaRPr lang="en-US" sz="1600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0592B-5274-44DA-8083-FD1DFDCEF72C}" type="slidenum">
              <a:rPr lang="en-US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838200" y="42672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dirty="0"/>
              <a:t>Ante </a:t>
            </a:r>
            <a:r>
              <a:rPr lang="en-US" dirty="0" err="1" smtClean="0"/>
              <a:t>Bilandzic</a:t>
            </a:r>
            <a:r>
              <a:rPr lang="en-US" dirty="0" smtClean="0"/>
              <a:t> (</a:t>
            </a:r>
            <a:r>
              <a:rPr lang="en-GB" dirty="0"/>
              <a:t>for the CBM Collaboration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Technical University of Munich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“</a:t>
            </a:r>
            <a:r>
              <a:rPr lang="en-GB" b="1" dirty="0"/>
              <a:t>Workshop on analysis techniques for centrality determination and flow measurements at FAIR and NICA</a:t>
            </a:r>
            <a:r>
              <a:rPr lang="en-US" b="1" dirty="0"/>
              <a:t>”, </a:t>
            </a:r>
            <a:r>
              <a:rPr lang="en-US" dirty="0" smtClean="0"/>
              <a:t>27/08/2020</a:t>
            </a:r>
            <a:endParaRPr lang="en-US" dirty="0"/>
          </a:p>
        </p:txBody>
      </p:sp>
      <p:sp>
        <p:nvSpPr>
          <p:cNvPr id="74760" name="AutoShape 8" descr="2011-Nov-24-ALICE_logo_WhiteOut_Black_WithoutStrapli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327025"/>
            <a:ext cx="1285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340" name="Picture 4" descr="http://www.cdtm.de/wp-content/uploads/tum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90529"/>
            <a:ext cx="136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19929"/>
            <a:ext cx="1538071" cy="153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Critical check for CBM #1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295399"/>
          </a:xfrm>
        </p:spPr>
        <p:txBody>
          <a:bodyPr>
            <a:normAutofit/>
          </a:bodyPr>
          <a:lstStyle/>
          <a:p>
            <a:r>
              <a:rPr lang="en-US" dirty="0"/>
              <a:t>Scaling of statistical uncertainty (</a:t>
            </a:r>
            <a:r>
              <a:rPr lang="en-US" i="1" dirty="0"/>
              <a:t>N</a:t>
            </a:r>
            <a:r>
              <a:rPr lang="en-US" dirty="0"/>
              <a:t> is number of events, </a:t>
            </a:r>
            <a:r>
              <a:rPr lang="en-US" i="1" dirty="0"/>
              <a:t>M</a:t>
            </a:r>
            <a:r>
              <a:rPr lang="en-US" dirty="0"/>
              <a:t> is multiplicity, </a:t>
            </a:r>
            <a:r>
              <a:rPr lang="en-US" i="1" dirty="0"/>
              <a:t>v</a:t>
            </a:r>
            <a:r>
              <a:rPr lang="en-US" dirty="0"/>
              <a:t> is flow strength, </a:t>
            </a:r>
            <a:r>
              <a:rPr lang="en-US" i="1" dirty="0"/>
              <a:t>k</a:t>
            </a:r>
            <a:r>
              <a:rPr lang="en-US" dirty="0"/>
              <a:t> is order of correlator):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6576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dirty="0">
                <a:effectLst/>
                <a:latin typeface="Helvetica" pitchFamily="34" charset="0"/>
              </a:rPr>
              <a:t>Nonflow scaling:</a:t>
            </a:r>
            <a:endParaRPr lang="da-DK" b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2388155"/>
            <a:ext cx="3357563" cy="964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91000"/>
            <a:ext cx="2029407" cy="9648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410200"/>
            <a:ext cx="86868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dirty="0">
                <a:effectLst/>
                <a:latin typeface="Helvetica" pitchFamily="34" charset="0"/>
              </a:rPr>
              <a:t>For both reasons, </a:t>
            </a:r>
            <a:r>
              <a:rPr lang="da-DK" dirty="0" smtClean="0">
                <a:effectLst/>
                <a:latin typeface="Helvetica" pitchFamily="34" charset="0"/>
              </a:rPr>
              <a:t>multi-particle </a:t>
            </a:r>
            <a:r>
              <a:rPr lang="da-DK" dirty="0">
                <a:effectLst/>
                <a:latin typeface="Helvetica" pitchFamily="34" charset="0"/>
              </a:rPr>
              <a:t>correlations is a precision technique only for: a) large multiplicities, b) large flow</a:t>
            </a:r>
            <a:endParaRPr lang="da-DK" b="1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21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/>
              <a:t>Critical check for CBM #2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8"/>
            <a:ext cx="8686800" cy="15240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Efficiency framework works as long as:</a:t>
            </a:r>
          </a:p>
          <a:p>
            <a:pPr lvl="1"/>
            <a:r>
              <a:rPr lang="en-US" dirty="0"/>
              <a:t>Particle weights can be built</a:t>
            </a:r>
          </a:p>
          <a:p>
            <a:pPr lvl="1"/>
            <a:r>
              <a:rPr lang="da-DK" dirty="0"/>
              <a:t>Detector conditions are stable within each </a:t>
            </a:r>
            <a:r>
              <a:rPr lang="da-DK" dirty="0" smtClean="0"/>
              <a:t>data-taking period (run), but can vary from one run to another</a:t>
            </a:r>
            <a:endParaRPr lang="da-DK" sz="2600" dirty="0"/>
          </a:p>
          <a:p>
            <a:pPr lvl="1"/>
            <a:endParaRPr lang="da-DK" sz="16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2895600"/>
            <a:ext cx="4643718" cy="32333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124200"/>
            <a:ext cx="4419600" cy="30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1838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Section IV in Phys</a:t>
            </a:r>
            <a:r>
              <a:rPr lang="en-US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Rev. C </a:t>
            </a:r>
            <a:r>
              <a:rPr lang="en-US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89</a:t>
            </a:r>
            <a:r>
              <a:rPr lang="en-US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(2014) no.6, </a:t>
            </a:r>
            <a:r>
              <a:rPr lang="en-US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064904</a:t>
            </a:r>
            <a:endParaRPr lang="en-US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r>
              <a:rPr lang="da-DK" b="1" dirty="0" smtClean="0"/>
              <a:t>Analysis </a:t>
            </a:r>
            <a:r>
              <a:rPr lang="da-DK" b="1" dirty="0"/>
              <a:t>code, </a:t>
            </a:r>
            <a:r>
              <a:rPr lang="da-DK" b="1" dirty="0" smtClean="0"/>
              <a:t>d</a:t>
            </a:r>
            <a:r>
              <a:rPr lang="en-US" b="1" dirty="0" err="1" smtClean="0"/>
              <a:t>ataset</a:t>
            </a:r>
            <a:r>
              <a:rPr lang="en-US" b="1" dirty="0" smtClean="0"/>
              <a:t> and cuts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Data format and file reader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01615"/>
            <a:ext cx="8686800" cy="3779985"/>
          </a:xfrm>
        </p:spPr>
        <p:txBody>
          <a:bodyPr vert="horz" anchor="t">
            <a:normAutofit fontScale="92500"/>
          </a:bodyPr>
          <a:lstStyle/>
          <a:p>
            <a:pPr indent="-255905"/>
            <a:r>
              <a:rPr lang="da-DK" b="1" dirty="0" smtClean="0"/>
              <a:t>AnalysesTree</a:t>
            </a:r>
            <a:r>
              <a:rPr lang="da-DK" dirty="0" smtClean="0"/>
              <a:t> format downloaded and compiled locally:</a:t>
            </a:r>
          </a:p>
          <a:p>
            <a:pPr marL="109855" indent="0">
              <a:buNone/>
            </a:pPr>
            <a:r>
              <a:rPr lang="da-DK" dirty="0" smtClean="0"/>
              <a:t>    </a:t>
            </a:r>
            <a:r>
              <a:rPr lang="da-DK" sz="1800" dirty="0" smtClean="0"/>
              <a:t>https</a:t>
            </a:r>
            <a:r>
              <a:rPr lang="da-DK" sz="1800" dirty="0"/>
              <a:t>://</a:t>
            </a:r>
            <a:r>
              <a:rPr lang="da-DK" sz="1800" dirty="0" smtClean="0"/>
              <a:t>git.cbm.gsi.de/pwg-c2f/data/analysis_tree</a:t>
            </a:r>
            <a:endParaRPr lang="da-DK" dirty="0" smtClean="0"/>
          </a:p>
          <a:p>
            <a:pPr indent="-255905"/>
            <a:r>
              <a:rPr lang="da-DK" dirty="0" smtClean="0"/>
              <a:t>Compiled libraries can be loaded in ROOT 6 as: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1800" dirty="0" smtClean="0"/>
              <a:t> </a:t>
            </a:r>
            <a:r>
              <a:rPr lang="en-GB" sz="1800" dirty="0" err="1" smtClean="0"/>
              <a:t>gSystem</a:t>
            </a:r>
            <a:r>
              <a:rPr lang="en-GB" sz="1800" dirty="0" smtClean="0"/>
              <a:t>-</a:t>
            </a:r>
            <a:r>
              <a:rPr lang="en-GB" sz="1800" dirty="0"/>
              <a:t>&gt;Load("/</a:t>
            </a:r>
            <a:r>
              <a:rPr lang="en-GB" sz="1800" dirty="0" err="1"/>
              <a:t>usr</a:t>
            </a:r>
            <a:r>
              <a:rPr lang="en-GB" sz="1800" dirty="0"/>
              <a:t>/local/lib/libAnalysisTreeBase.so")</a:t>
            </a:r>
          </a:p>
          <a:p>
            <a:pPr marL="109728" indent="0">
              <a:buNone/>
            </a:pPr>
            <a:r>
              <a:rPr lang="en-GB" sz="1800" dirty="0"/>
              <a:t>   </a:t>
            </a:r>
            <a:r>
              <a:rPr lang="en-GB" sz="1800" dirty="0" smtClean="0"/>
              <a:t>  </a:t>
            </a:r>
            <a:r>
              <a:rPr lang="en-GB" sz="1800" dirty="0" err="1" smtClean="0"/>
              <a:t>gSystem</a:t>
            </a:r>
            <a:r>
              <a:rPr lang="en-GB" sz="1800" dirty="0" smtClean="0"/>
              <a:t>-</a:t>
            </a:r>
            <a:r>
              <a:rPr lang="en-GB" sz="1800" dirty="0"/>
              <a:t>&gt;Load("/</a:t>
            </a:r>
            <a:r>
              <a:rPr lang="en-GB" sz="1800" dirty="0" err="1"/>
              <a:t>usr</a:t>
            </a:r>
            <a:r>
              <a:rPr lang="en-GB" sz="1800" dirty="0"/>
              <a:t>/local/lib/libAnalysisTreeCuts.so</a:t>
            </a:r>
            <a:r>
              <a:rPr lang="en-GB" sz="1800" dirty="0" smtClean="0"/>
              <a:t>")</a:t>
            </a:r>
            <a:endParaRPr lang="da-DK" dirty="0" smtClean="0"/>
          </a:p>
          <a:p>
            <a:pPr indent="-255905"/>
            <a:endParaRPr lang="da-DK" sz="1050" dirty="0" smtClean="0"/>
          </a:p>
          <a:p>
            <a:pPr indent="-255905"/>
            <a:r>
              <a:rPr lang="da-DK" dirty="0" smtClean="0"/>
              <a:t>As a starting point, I am taking file readers from Viktor:   </a:t>
            </a:r>
            <a:r>
              <a:rPr lang="da-DK" sz="1700" dirty="0" smtClean="0"/>
              <a:t>/lustre/cbm/users/klochkov/sand_box/analysis_tree_test/analysis_tree_simple.C</a:t>
            </a:r>
          </a:p>
          <a:p>
            <a:pPr marL="109855" indent="0">
              <a:buNone/>
            </a:pPr>
            <a:r>
              <a:rPr lang="da-DK" sz="1700" dirty="0" smtClean="0"/>
              <a:t>    https</a:t>
            </a:r>
            <a:r>
              <a:rPr lang="da-DK" sz="1700" dirty="0"/>
              <a:t>://git.cbm.gsi.de/pwg-c2f/data/analysis_tree/-/</a:t>
            </a:r>
            <a:r>
              <a:rPr lang="da-DK" sz="1700" dirty="0" smtClean="0"/>
              <a:t>blob/master/examples/example.cpp</a:t>
            </a:r>
          </a:p>
          <a:p>
            <a:pPr indent="-255905"/>
            <a:endParaRPr lang="da-DK" dirty="0" smtClean="0"/>
          </a:p>
          <a:p>
            <a:pPr marL="109855" indent="0">
              <a:buNone/>
            </a:pPr>
            <a:r>
              <a:rPr lang="da-DK" dirty="0"/>
              <a:t> </a:t>
            </a:r>
            <a:r>
              <a:rPr lang="da-DK" dirty="0" smtClean="0"/>
              <a:t>Many thanks to Viktor, Ilya and all other developers for help! </a:t>
            </a:r>
            <a:endParaRPr lang="da-DK" sz="1600" dirty="0">
              <a:cs typeface="Helvetica" pitchFamily="34" charset="0"/>
            </a:endParaRP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  <a:p>
            <a:pPr marL="411480" lvl="1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Analysis source code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01615"/>
            <a:ext cx="8686800" cy="4313385"/>
          </a:xfrm>
        </p:spPr>
        <p:txBody>
          <a:bodyPr vert="horz" anchor="t">
            <a:normAutofit lnSpcReduction="10000"/>
          </a:bodyPr>
          <a:lstStyle/>
          <a:p>
            <a:pPr indent="-255905"/>
            <a:r>
              <a:rPr lang="en-GB" dirty="0" smtClean="0"/>
              <a:t>At the moment, the code is in the private </a:t>
            </a:r>
            <a:r>
              <a:rPr lang="en-GB" dirty="0" err="1" smtClean="0"/>
              <a:t>GitLab</a:t>
            </a:r>
            <a:r>
              <a:rPr lang="en-GB" dirty="0" smtClean="0"/>
              <a:t> repository:</a:t>
            </a:r>
          </a:p>
          <a:p>
            <a:pPr lvl="1" indent="-255905"/>
            <a:r>
              <a:rPr lang="en-GB" dirty="0">
                <a:hlinkClick r:id="rId2"/>
              </a:rPr>
              <a:t>https://gitlab.com/abilandz/MultiparticleCorrelations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lvl="1" indent="-255905"/>
            <a:r>
              <a:rPr lang="da-DK" dirty="0" smtClean="0">
                <a:cs typeface="Helvetica" pitchFamily="34" charset="0"/>
              </a:rPr>
              <a:t>Eventually it will be ported to the central Git repository</a:t>
            </a:r>
          </a:p>
          <a:p>
            <a:pPr indent="-255905"/>
            <a:r>
              <a:rPr lang="da-DK" dirty="0" smtClean="0">
                <a:cs typeface="Helvetica" pitchFamily="34" charset="0"/>
              </a:rPr>
              <a:t>The analysis code currently contains:</a:t>
            </a:r>
          </a:p>
          <a:p>
            <a:pPr lvl="1" indent="-255905"/>
            <a:r>
              <a:rPr lang="da-DK" dirty="0" smtClean="0">
                <a:cs typeface="Helvetica" pitchFamily="34" charset="0"/>
              </a:rPr>
              <a:t>Main class: FlowWithMultiparticleCorrelations.{h,cxx}</a:t>
            </a:r>
          </a:p>
          <a:p>
            <a:pPr lvl="1" indent="-255905"/>
            <a:r>
              <a:rPr lang="da-DK" dirty="0" smtClean="0">
                <a:cs typeface="Helvetica" pitchFamily="34" charset="0"/>
              </a:rPr>
              <a:t>Macros</a:t>
            </a:r>
            <a:r>
              <a:rPr lang="da-DK" dirty="0">
                <a:cs typeface="Helvetica" pitchFamily="34" charset="0"/>
              </a:rPr>
              <a:t>: </a:t>
            </a:r>
            <a:endParaRPr lang="da-DK" dirty="0" smtClean="0">
              <a:cs typeface="Helvetica" pitchFamily="34" charset="0"/>
            </a:endParaRPr>
          </a:p>
          <a:p>
            <a:pPr lvl="2" indent="-255905"/>
            <a:r>
              <a:rPr lang="da-DK" dirty="0">
                <a:cs typeface="Helvetica" pitchFamily="34" charset="0"/>
              </a:rPr>
              <a:t>l</a:t>
            </a:r>
            <a:r>
              <a:rPr lang="da-DK" dirty="0" smtClean="0">
                <a:cs typeface="Helvetica" pitchFamily="34" charset="0"/>
              </a:rPr>
              <a:t>ibraries.C </a:t>
            </a:r>
          </a:p>
          <a:p>
            <a:pPr lvl="2" indent="-255905"/>
            <a:r>
              <a:rPr lang="da-DK" dirty="0" smtClean="0">
                <a:cs typeface="Helvetica" pitchFamily="34" charset="0"/>
              </a:rPr>
              <a:t>run.C</a:t>
            </a:r>
          </a:p>
          <a:p>
            <a:pPr lvl="2" indent="-255905"/>
            <a:r>
              <a:rPr lang="da-DK" dirty="0" smtClean="0">
                <a:cs typeface="Helvetica" pitchFamily="34" charset="0"/>
              </a:rPr>
              <a:t>mergeAndBootstrap.C</a:t>
            </a:r>
          </a:p>
          <a:p>
            <a:pPr lvl="2" indent="-255905"/>
            <a:r>
              <a:rPr lang="da-DK" dirty="0" smtClean="0">
                <a:cs typeface="Helvetica" pitchFamily="34" charset="0"/>
              </a:rPr>
              <a:t>makeWeights.C</a:t>
            </a:r>
          </a:p>
          <a:p>
            <a:pPr lvl="2" indent="-255905"/>
            <a:r>
              <a:rPr lang="da-DK" dirty="0" smtClean="0">
                <a:cs typeface="Helvetica" pitchFamily="34" charset="0"/>
              </a:rPr>
              <a:t>makeNonDefaultPDFs.C</a:t>
            </a:r>
          </a:p>
          <a:p>
            <a:pPr indent="-255905"/>
            <a:r>
              <a:rPr lang="da-DK" dirty="0" smtClean="0">
                <a:cs typeface="Helvetica" pitchFamily="34" charset="0"/>
              </a:rPr>
              <a:t>In the rest of the talk, demonstrating what the code can do with realistic and toy Monte Carlo studies</a:t>
            </a:r>
            <a:endParaRPr lang="da-DK" dirty="0">
              <a:cs typeface="Helvetica" pitchFamily="34" charset="0"/>
            </a:endParaRPr>
          </a:p>
          <a:p>
            <a:pPr marL="109855" indent="0">
              <a:buNone/>
            </a:pPr>
            <a:endParaRPr lang="da-DK" dirty="0">
              <a:cs typeface="Helvetica" pitchFamily="34" charset="0"/>
            </a:endParaRP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  <a:p>
            <a:pPr marL="411480" lvl="1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Datasets and cuts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4267200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 smtClean="0"/>
              <a:t>Realistic distributions were obtained from </a:t>
            </a:r>
            <a:r>
              <a:rPr lang="en-GB" dirty="0" smtClean="0">
                <a:cs typeface="Helvetica" pitchFamily="34" charset="0"/>
              </a:rPr>
              <a:t>common Monte Carlo production </a:t>
            </a:r>
            <a:r>
              <a:rPr lang="en-GB" dirty="0">
                <a:cs typeface="Helvetica" pitchFamily="34" charset="0"/>
              </a:rPr>
              <a:t>with CBMROOT OCT19 </a:t>
            </a:r>
            <a:r>
              <a:rPr lang="en-GB" dirty="0" smtClean="0">
                <a:cs typeface="Helvetica" pitchFamily="34" charset="0"/>
              </a:rPr>
              <a:t>release:</a:t>
            </a:r>
          </a:p>
          <a:p>
            <a:pPr lvl="1" indent="-255905"/>
            <a:r>
              <a:rPr lang="en-GB" sz="2000" dirty="0" smtClean="0">
                <a:cs typeface="Helvetica" pitchFamily="34" charset="0"/>
              </a:rPr>
              <a:t>OCT19</a:t>
            </a:r>
            <a:r>
              <a:rPr lang="en-GB" sz="2000" dirty="0">
                <a:cs typeface="Helvetica" pitchFamily="34" charset="0"/>
              </a:rPr>
              <a:t>, </a:t>
            </a:r>
            <a:r>
              <a:rPr lang="en-GB" sz="2000" dirty="0" err="1">
                <a:cs typeface="Helvetica" pitchFamily="34" charset="0"/>
              </a:rPr>
              <a:t>UrQMD</a:t>
            </a:r>
            <a:r>
              <a:rPr lang="en-GB" sz="2000" dirty="0">
                <a:cs typeface="Helvetica" pitchFamily="34" charset="0"/>
              </a:rPr>
              <a:t> + PLUTO, GEANT3, Au+Au@12, </a:t>
            </a:r>
            <a:r>
              <a:rPr lang="en-GB" sz="2000" dirty="0" smtClean="0">
                <a:cs typeface="Helvetica" pitchFamily="34" charset="0"/>
              </a:rPr>
              <a:t>PSD</a:t>
            </a:r>
            <a:endParaRPr lang="da-DK" sz="2000" dirty="0">
              <a:cs typeface="Helvetica" pitchFamily="34" charset="0"/>
            </a:endParaRPr>
          </a:p>
          <a:p>
            <a:pPr marL="109855" indent="0">
              <a:buNone/>
            </a:pPr>
            <a:r>
              <a:rPr lang="en-GB" sz="1800" dirty="0" smtClean="0">
                <a:cs typeface="Helvetica" pitchFamily="34" charset="0"/>
              </a:rPr>
              <a:t>          </a:t>
            </a:r>
            <a:r>
              <a:rPr lang="en-GB" sz="1800" dirty="0" smtClean="0">
                <a:cs typeface="Helvetica" pitchFamily="34" charset="0"/>
                <a:hlinkClick r:id="rId2"/>
              </a:rPr>
              <a:t>https</a:t>
            </a:r>
            <a:r>
              <a:rPr lang="en-GB" sz="1800" dirty="0">
                <a:cs typeface="Helvetica" pitchFamily="34" charset="0"/>
                <a:hlinkClick r:id="rId2"/>
              </a:rPr>
              <a:t>://</a:t>
            </a:r>
            <a:r>
              <a:rPr lang="en-GB" sz="1800" dirty="0" smtClean="0">
                <a:cs typeface="Helvetica" pitchFamily="34" charset="0"/>
                <a:hlinkClick r:id="rId2"/>
              </a:rPr>
              <a:t>cbm-wiki.gsi.de/foswiki/bin/view/PWG/CommonMCproduction</a:t>
            </a:r>
            <a:endParaRPr lang="en-GB" sz="1800" dirty="0" smtClean="0">
              <a:cs typeface="Helvetica" pitchFamily="34" charset="0"/>
            </a:endParaRPr>
          </a:p>
          <a:p>
            <a:pPr marL="395605" indent="-285750"/>
            <a:endParaRPr lang="en-US" dirty="0">
              <a:cs typeface="Helvetica" pitchFamily="34" charset="0"/>
            </a:endParaRPr>
          </a:p>
          <a:p>
            <a:pPr marL="395605" indent="-285750"/>
            <a:r>
              <a:rPr lang="en-US" dirty="0" smtClean="0">
                <a:cs typeface="Helvetica" pitchFamily="34" charset="0"/>
              </a:rPr>
              <a:t>Very basic </a:t>
            </a:r>
            <a:r>
              <a:rPr lang="en-US" dirty="0">
                <a:cs typeface="Helvetica" pitchFamily="34" charset="0"/>
              </a:rPr>
              <a:t>c</a:t>
            </a:r>
            <a:r>
              <a:rPr lang="en-US" dirty="0" smtClean="0">
                <a:cs typeface="Helvetica" pitchFamily="34" charset="0"/>
              </a:rPr>
              <a:t>uts applied:</a:t>
            </a:r>
          </a:p>
          <a:p>
            <a:pPr marL="688213" lvl="1" indent="-285750"/>
            <a:r>
              <a:rPr lang="en-US" dirty="0" smtClean="0">
                <a:cs typeface="Helvetica" pitchFamily="34" charset="0"/>
              </a:rPr>
              <a:t>Rejecting all events with less than 8 particles</a:t>
            </a:r>
          </a:p>
          <a:p>
            <a:pPr marL="688213" lvl="1" indent="-285750"/>
            <a:r>
              <a:rPr lang="en-US" dirty="0" smtClean="0">
                <a:cs typeface="Helvetica" pitchFamily="34" charset="0"/>
              </a:rPr>
              <a:t>Selecting only particles with 0.0 &lt; p</a:t>
            </a:r>
            <a:r>
              <a:rPr lang="en-US" baseline="-25000" dirty="0" smtClean="0">
                <a:cs typeface="Helvetica" pitchFamily="34" charset="0"/>
              </a:rPr>
              <a:t>T</a:t>
            </a:r>
            <a:r>
              <a:rPr lang="en-US" dirty="0" smtClean="0">
                <a:cs typeface="Helvetica" pitchFamily="34" charset="0"/>
              </a:rPr>
              <a:t> &lt; 5.0 GeV</a:t>
            </a:r>
          </a:p>
          <a:p>
            <a:pPr marL="688213" lvl="1" indent="-285750"/>
            <a:r>
              <a:rPr lang="en-US" dirty="0">
                <a:cs typeface="Helvetica" pitchFamily="34" charset="0"/>
              </a:rPr>
              <a:t>All vertex components </a:t>
            </a:r>
            <a:r>
              <a:rPr lang="en-US" dirty="0" smtClean="0">
                <a:cs typeface="Helvetica" pitchFamily="34" charset="0"/>
              </a:rPr>
              <a:t>in [-10,10] cm</a:t>
            </a:r>
          </a:p>
          <a:p>
            <a:pPr marL="402463" lvl="1" indent="0">
              <a:buNone/>
            </a:pPr>
            <a:endParaRPr lang="en-US" dirty="0">
              <a:cs typeface="Helvetica" pitchFamily="34" charset="0"/>
            </a:endParaRPr>
          </a:p>
          <a:p>
            <a:pPr marL="395605" indent="-285750"/>
            <a:r>
              <a:rPr lang="en-US" dirty="0" smtClean="0">
                <a:cs typeface="Helvetica" pitchFamily="34" charset="0"/>
              </a:rPr>
              <a:t>Final statistics: 4.06 M events</a:t>
            </a:r>
          </a:p>
          <a:p>
            <a:pPr marL="402463" lvl="1" indent="0">
              <a:buNone/>
            </a:pPr>
            <a:endParaRPr lang="en-US" dirty="0" smtClean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r>
              <a:rPr lang="da-DK" b="1" dirty="0" smtClean="0"/>
              <a:t>Results: Control Histograms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0" y="1714500"/>
            <a:ext cx="745304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Multiplicity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8"/>
            <a:ext cx="8686800" cy="609602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 smtClean="0"/>
              <a:t>Cut on large p</a:t>
            </a:r>
            <a:r>
              <a:rPr lang="en-GB" baseline="-25000" dirty="0" smtClean="0"/>
              <a:t>T</a:t>
            </a:r>
            <a:r>
              <a:rPr lang="en-GB" dirty="0" smtClean="0"/>
              <a:t> removes high-multiplicity events</a:t>
            </a:r>
            <a:endParaRPr lang="da-DK" sz="2400" dirty="0">
              <a:cs typeface="Helvetica" pitchFamily="34" charset="0"/>
            </a:endParaRPr>
          </a:p>
          <a:p>
            <a:pPr marL="657860" lvl="1" indent="-246380"/>
            <a:endParaRPr lang="da-DK" sz="1600" dirty="0">
              <a:cs typeface="Helvetica" pitchFamily="34" charset="0"/>
            </a:endParaRPr>
          </a:p>
          <a:p>
            <a:pPr indent="-255905"/>
            <a:endParaRPr lang="en-US" dirty="0">
              <a:cs typeface="Helvetica" pitchFamily="34" charset="0"/>
            </a:endParaRPr>
          </a:p>
          <a:p>
            <a:pPr marL="657860" lvl="1" indent="-246380"/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27487"/>
            <a:ext cx="7010400" cy="4730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</a:t>
            </a:r>
            <a:r>
              <a:rPr lang="en-US" sz="3200" b="1" baseline="-25000" dirty="0" smtClean="0"/>
              <a:t>T</a:t>
            </a:r>
            <a:r>
              <a:rPr lang="en-US" sz="3200" b="1" dirty="0" smtClean="0"/>
              <a:t>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8"/>
            <a:ext cx="8686800" cy="1066802"/>
          </a:xfrm>
        </p:spPr>
        <p:txBody>
          <a:bodyPr vert="horz" anchor="t">
            <a:normAutofit fontScale="92500" lnSpcReduction="10000"/>
          </a:bodyPr>
          <a:lstStyle/>
          <a:p>
            <a:pPr indent="-255905"/>
            <a:r>
              <a:rPr lang="en-GB" dirty="0" smtClean="0"/>
              <a:t>This cut needs to be optimized for flow studies: </a:t>
            </a:r>
          </a:p>
          <a:p>
            <a:pPr lvl="1" indent="-255905"/>
            <a:r>
              <a:rPr lang="en-GB" dirty="0" smtClean="0"/>
              <a:t>all flow harmonics exhibit non-trivial </a:t>
            </a:r>
            <a:r>
              <a:rPr lang="en-US" dirty="0" smtClean="0">
                <a:cs typeface="Helvetica" pitchFamily="34" charset="0"/>
              </a:rPr>
              <a:t>p</a:t>
            </a:r>
            <a:r>
              <a:rPr lang="en-US" baseline="-25000" dirty="0" smtClean="0">
                <a:cs typeface="Helvetica" pitchFamily="34" charset="0"/>
              </a:rPr>
              <a:t>T </a:t>
            </a:r>
            <a:r>
              <a:rPr lang="en-US" dirty="0" smtClean="0">
                <a:cs typeface="Helvetica" pitchFamily="34" charset="0"/>
              </a:rPr>
              <a:t>d</a:t>
            </a:r>
            <a:r>
              <a:rPr lang="en-GB" dirty="0" err="1" smtClean="0"/>
              <a:t>ependence</a:t>
            </a:r>
            <a:endParaRPr lang="en-GB" dirty="0"/>
          </a:p>
          <a:p>
            <a:pPr lvl="1" indent="-255905"/>
            <a:r>
              <a:rPr lang="en-GB" dirty="0" err="1" smtClean="0"/>
              <a:t>nonflow</a:t>
            </a:r>
            <a:r>
              <a:rPr lang="en-GB" dirty="0" smtClean="0"/>
              <a:t> and efficiency also depend on </a:t>
            </a:r>
            <a:r>
              <a:rPr lang="en-US" dirty="0">
                <a:cs typeface="Helvetica" pitchFamily="34" charset="0"/>
              </a:rPr>
              <a:t>p</a:t>
            </a:r>
            <a:r>
              <a:rPr lang="en-US" baseline="-25000" dirty="0">
                <a:cs typeface="Helvetica" pitchFamily="34" charset="0"/>
              </a:rPr>
              <a:t>T</a:t>
            </a:r>
            <a:endParaRPr lang="en-GB" dirty="0" smtClean="0"/>
          </a:p>
          <a:p>
            <a:pPr marL="109855" indent="0">
              <a:buNone/>
            </a:pPr>
            <a:endParaRPr lang="en-GB" dirty="0" smtClean="0"/>
          </a:p>
          <a:p>
            <a:pPr marL="657860" lvl="1" indent="-246380"/>
            <a:endParaRPr lang="da-DK" sz="1600" dirty="0">
              <a:cs typeface="Helvetica" pitchFamily="34" charset="0"/>
            </a:endParaRPr>
          </a:p>
          <a:p>
            <a:pPr indent="-255905"/>
            <a:endParaRPr lang="en-US" dirty="0">
              <a:cs typeface="Helvetica" pitchFamily="34" charset="0"/>
            </a:endParaRPr>
          </a:p>
          <a:p>
            <a:pPr marL="657860" lvl="1" indent="-246380"/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33" y="2219324"/>
            <a:ext cx="6874301" cy="4638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Pseudorapidity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396180"/>
            <a:ext cx="8696632" cy="1118420"/>
          </a:xfrm>
        </p:spPr>
        <p:txBody>
          <a:bodyPr vert="horz" anchor="t">
            <a:normAutofit fontScale="85000" lnSpcReduction="10000"/>
          </a:bodyPr>
          <a:lstStyle/>
          <a:p>
            <a:pPr indent="-255905"/>
            <a:r>
              <a:rPr lang="en-GB" dirty="0" smtClean="0"/>
              <a:t>A large asymmetry: this has a consequence on all flow analysis techniques using </a:t>
            </a:r>
            <a:r>
              <a:rPr lang="el-GR" dirty="0" smtClean="0"/>
              <a:t>Δη</a:t>
            </a:r>
            <a:r>
              <a:rPr lang="en-GB" dirty="0" smtClean="0"/>
              <a:t> gaps to suppress short-range </a:t>
            </a:r>
            <a:r>
              <a:rPr lang="en-GB" dirty="0" err="1" smtClean="0"/>
              <a:t>nonflow</a:t>
            </a:r>
            <a:r>
              <a:rPr lang="en-GB" dirty="0" smtClean="0"/>
              <a:t> correlations</a:t>
            </a:r>
          </a:p>
          <a:p>
            <a:pPr lvl="1" indent="-255905"/>
            <a:r>
              <a:rPr lang="en-GB" sz="2400" dirty="0" smtClean="0">
                <a:cs typeface="Helvetica" pitchFamily="34" charset="0"/>
              </a:rPr>
              <a:t>At CBM energies, rapidity is a better variable and will be used instead</a:t>
            </a:r>
            <a:endParaRPr lang="da-DK" sz="2400" dirty="0">
              <a:cs typeface="Helvetica" pitchFamily="34" charset="0"/>
            </a:endParaRPr>
          </a:p>
          <a:p>
            <a:pPr marL="657860" lvl="1" indent="-246380"/>
            <a:endParaRPr lang="da-DK" sz="1600" dirty="0">
              <a:cs typeface="Helvetica" pitchFamily="34" charset="0"/>
            </a:endParaRPr>
          </a:p>
          <a:p>
            <a:pPr indent="-255905"/>
            <a:endParaRPr lang="en-US" dirty="0">
              <a:cs typeface="Helvetica" pitchFamily="34" charset="0"/>
            </a:endParaRPr>
          </a:p>
          <a:p>
            <a:pPr marL="657860" lvl="1" indent="-246380"/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/>
              </a:rPr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/>
          </a:bodyPr>
          <a:lstStyle/>
          <a:p>
            <a:r>
              <a:rPr lang="da-DK" dirty="0" smtClean="0"/>
              <a:t>Introduction </a:t>
            </a:r>
          </a:p>
          <a:p>
            <a:pPr lvl="1"/>
            <a:r>
              <a:rPr lang="da-DK" dirty="0"/>
              <a:t>Cornerstones of flow analyses with correlation techniques</a:t>
            </a:r>
            <a:endParaRPr lang="da-DK" dirty="0" smtClean="0"/>
          </a:p>
          <a:p>
            <a:pPr lvl="1"/>
            <a:r>
              <a:rPr lang="da-DK" dirty="0" smtClean="0"/>
              <a:t>Critical checks for CBM</a:t>
            </a:r>
          </a:p>
          <a:p>
            <a:pPr marL="411480" lvl="1" indent="0">
              <a:buNone/>
            </a:pPr>
            <a:r>
              <a:rPr lang="da-DK" sz="1800" dirty="0"/>
              <a:t>For technical details on multi-particle correlations, see my talk from yesterday (</a:t>
            </a:r>
            <a:r>
              <a:rPr lang="en-GB" sz="1800" dirty="0">
                <a:hlinkClick r:id="rId2"/>
              </a:rPr>
              <a:t>http://indico.oris.mephi.ru/event/181/session/2/contribution/9</a:t>
            </a:r>
            <a:r>
              <a:rPr lang="da-DK" sz="1800" dirty="0" smtClean="0"/>
              <a:t>)</a:t>
            </a:r>
          </a:p>
          <a:p>
            <a:r>
              <a:rPr lang="da-DK" dirty="0" smtClean="0"/>
              <a:t>Analysis code, dataset and cuts</a:t>
            </a:r>
          </a:p>
          <a:p>
            <a:r>
              <a:rPr lang="da-DK" dirty="0" smtClean="0"/>
              <a:t>Results</a:t>
            </a:r>
          </a:p>
          <a:p>
            <a:pPr lvl="1"/>
            <a:r>
              <a:rPr lang="da-DK" dirty="0"/>
              <a:t>Control </a:t>
            </a:r>
            <a:r>
              <a:rPr lang="da-DK" dirty="0" smtClean="0"/>
              <a:t>histograms</a:t>
            </a:r>
          </a:p>
          <a:p>
            <a:pPr lvl="1"/>
            <a:r>
              <a:rPr lang="da-DK" dirty="0"/>
              <a:t>Acceptance </a:t>
            </a:r>
            <a:r>
              <a:rPr lang="da-DK" dirty="0" smtClean="0"/>
              <a:t>corrections</a:t>
            </a:r>
          </a:p>
          <a:p>
            <a:pPr lvl="1"/>
            <a:r>
              <a:rPr lang="da-DK" dirty="0" smtClean="0"/>
              <a:t>Multi-particle correlations and </a:t>
            </a:r>
            <a:r>
              <a:rPr lang="da-DK" dirty="0"/>
              <a:t>cumulants vs. multiplicity </a:t>
            </a:r>
            <a:endParaRPr lang="da-DK" dirty="0" smtClean="0"/>
          </a:p>
          <a:p>
            <a:r>
              <a:rPr lang="da-DK" dirty="0" smtClean="0"/>
              <a:t>Coming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AutoShape 2" descr="data:image/jpeg;base64,/9j/4AAQSkZJRgABAQAAAQABAAD/2wCEAAkGBxAPEBUPDxAQEBAPDxAQEA8PEBAQDw4PFREWFhUVFRUYHiggGBomHRYXITEhJSkrLi4uGB8zODMsNygtLisBCgoKDg0OGxAQFzIlHh8tListKy0tMS0tLS0tLS8tLi0tLS0vLSstLS0tLS0tLSstLS0wLS0tNzUtNzcrNy8tLv/AABEIAJ4BPwMBIgACEQEDEQH/xAAbAAACAwEBAQAAAAAAAAAAAAAAAQIEBQYDB//EAEMQAAEEAQMBBQMHCgUDBQAAAAEAAgMRBAUSITEGEyJBUTJhcRQVI4GRstEzUlNic4KSk6HBQkNUcrEHovAWY6Ph8f/EABkBAQEBAQEBAAAAAAAAAAAAAAABBAMCBf/EAC8RAAICAQIEBAUDBQAAAAAAAAABAhEDEiEEMUHwE1GR4SIyYYGxFEJiI0NSodH/2gAMAwEAAhEDEQA/APuKEIQAhCEAIQhACSaRQAkmkgEUJpKASCmkoUSSZQgEkmhCiKSaSgEkmkoASTSUKJJNCAikpJKAikpJKFEkmkoBJJpWEKAYSpdyfUJGVR71S0NxujPx+C8yp96k42psUghnVCbOqA2EIQtRxBCEIAQhCAEIQgEhBQgEkmUKASSaEKIpJpKAEk0kAkJpKFEkmkgEhMpKASSaShRJJpIBJKSShSKE0lAQkdQJ9FRdOvfUXVGT8P8AlYhn96zZZ06OkI2aJnS79Zpn96O/XHxDppNMTKbZllCf3qbZ/eqshNJsxutejOqpae+7+r+6us6rTB2rObVGuhCFsOAIQhACEIQAhCEAJJpFACSaRQAUk0lACRTSQokIKFAJJNBQokk0lAJJNCgEkmkoUSSaSASSkkoBJFNJQpXzot8bmjqWmviOQuNM67krj+1GnGN3fRj6N3tgf4HevwKx8XF1qXQ74WrplTv0d+sc5CXylfO8Q1aDaE69GzrEblLe0HTXzESOFRA3z/me4e73rpjbm6R4klFWzoNKiLYwT1f4vgPJXWdUJs6r6sVSSMbdmshCFrOIIQhACEIQAhCEAIQhAJCChAJBQhQCQhCFEUk0lAJCaSFEhMpKASSy4ceSW3meVtveA1pAa0BxAA49y9Pm1/8AqJv4m/guam3uonql5l9CofNr/wDUzfa38Ejpsn+pm/7PwU1S/wAfwKXmX1EmlROmyf6mb/s/BUs/Ela01kSurmjso1zR4XmWRpXp/B6UU+psd631XhmZrI2l3p6rEh1WM8FwBHUHghUdYzWTMMDHW5xF1zQXCfErTaPaxb7nSadqLZ2GSqYDV31I60vbHyWvBIPAJB+K4zE0zIa3YyTbH6bel9aW/h6RI1u0TvA61tZ1+xTFmyS/aWcIrqX58wDpR+KpS57zYLGOBFEG+QvX5kf+nd/BH+CkNFf+nP8ALj/Be34r6fg8rQupyc+jNJJbbbJpvUAelqo/Qz5O/ou2OiP/AE5/lsS+Y3/pv/iYsr4Nv9p2Wf6mLoXZ3HAD3u72Qc7Dw1p/2+f1rp6WPJAY3ljiHFoDg8DaaPlQV3Cyb4u/etGHTD4ao5zblvZbQ3qhNnVaDkaqEKMjw3r5kD6yaC0nIdrx+VN+qrJPG2zQsdRazNQztrbdQ8LgXPY9jQDI1vtCyDzx6qlLnfSBoJMjXlzQbc5he4xsDwzh0dWeTY4XCWZLY0w4aUlZvjI45FO4Lmgg7WkkWT6cL2Y8Hp5cLlflrW923Y+Nm8BjX7x+UL2uDjyHmxYB4pauBL+cSXVCHWS5wdt8w3wt+rhSGZN0XJw7irNdeQed5b5bA767IUo3X/8AlLyP5U/sh94rQZSwhcPg6zqUbAH40k8jy6y4BrY3hzfDwB4du43zyKtPO7TajC4Mdhs3Oe1jS0SuaXFhdxR5uq8tvnaA7dC4s9o9Uuvm4fl3M9skbBfn9hvolrGbq7oInQxNjm72Xvmx0WmMQF7K33/ipteddRaA7VC4sdodUsj5vBqZ7BTnDe0NcWmzwLIHPvUcXtFqr3MadPa3ewlznF4ax/ebRfurqPcgO2QuU0rVdRkyG97jtZAaZINrmmN/jJLST4qpoJ6GwQqseq6lGXnuJJnGcscx8bGxReJ20ROadzmkBniI43En0QHaoXHs1/UnUW4AFECRr3OaS7cAQw+nN2fRe+h6hnzZA76IxwGMk+HaN+1tcHkc2gOpQhCA8ioqRSXkpS0z2P35PvlXFS0z2P35PvlXLXPH8qPUuY0KG5G5etSJRJV8iOxS9tyRXl0yo5rP0ON5st5TwtFZGeG0uhLAgRhZv08Lujr4rqitDjgeStsbSKTtd4pI5t2TCahuRuXuzyTQkCherBzWvPqR59GN/us3QMovBN/4ir3aIHdIQCajbdc+qzez+K5jS3rtcQT+tfP9bXypt+L6muNaDrGOsA+5SZ1VfEdxSst6rdF2jgzUVLOl2tcQ7oK9oNa11W3c7yB4H1q6s7UQQd5LQG9Xv/JNbbbD23yTzR8l3yP4TzjScjEypDdNcG8vLiXzAsviVoe7w3u2ht+V0s3UtWjxoy6QiERvjm+kqOGJzjT4nOYfpHmya9Vbzxs3GUV4I9xnjdOSwTu8Jc00TyCBVhcT/wBRNzGQT+wzG1V78iRkNhhPsS7HGnAe/jlYYrVPS2fUm9GPUldd9+50Gha5jzOLIZWAR79zojIx8GOXAgmKQWbN80r+k9r8CR7Y4cmIFwmcIg55ETY7txqg1u0E8+a5LSdRxsnVGTt1KTNljxJWl8eHHFCI3dGPeDwb6WFk6Jpgk7PZboYw7IkdLucIy6ZzWz9A702g8BdvCjB8++130yPPPJG2u+33vf1LS+3ulzSjHjzI3SOdtjvftkPo17hTj8Cuj/zT+zb94r5HpHazRn4un4vyY5WQx8LG47IwZMeYcOkd6i+f6r64Pyp/Zt+8VqXIxvmUm6sdoLopLIshrSa9Aos1gkX3Et1YG08mul/0WnFM13LXNcASCWkGiOoU7VJyMyTVvzYZTQcTbSPZF0E36t0LYZXAuId4eW1V8efX+i0HyBoskAepNBDXAixVHmx0KAoO1Mgg93JsMe/2TvB3VVf+dUjrLQaMU11urZzVLRDwfTjrz0TtAZztUsO2RSW3oXtLWk7q+Neafzr/AOzMa60zi/ctC0WgM751H6Kb+Dp0/FeuLqAkO3u5G8E25tNv0VmOVrvZINEg0bojqFMFANCEIDyKSZSXkpR0z2P35PvlWyqWmnwfvyffKuLjD5Ue5cyKzu0ue/GwsnJjDS/HxZ5mB4JaXsjc4WBViwtFVNXwG5WPLjPLmsyIZIXObW5rZGFpIvi+VQcI/thmM0/5Y6WDc+fCiBk07Mx2QNmP0ji177mABFFtDg9bXth9s8uXHYI248s2VqT8HEygyWLFlja0udOYi4upu17du7kt6rbZ2SuFkE2blTxwzYk0IkbjNMRxnbmtBZGLBoA3Z8PFJZPYnHeJAJZ4zJnfOETonNa7Ey9tOdFx0dyS11jkr1tff09zzvXf19jWw2ZjYXiaTGkyPF3T2RyRQnwjbvYXOI5u6PSlxw7YZ0bM1jxi5D8bLxMPGyYmSR48mROWte17S5x+jLhdO93C62LSZBjSQPzMmR8wePlLjE2ePc3b9HsaGtqrHHWysfE7DRsxDguy8mSCo+5BbjRuxpGSCRsrHRxgl+4Akuu/Pqoq6l6Fc9oc9kOfGRivytMNmUNljgfC7HMwd3dk7h7O3cB52rGqavlt06PUGT40DW4TcjIEuNJNve6NrgI6lbt5JFG+oXueyDfk88PyvJ7zNeXZWURAZ52933ewgs2NbtoeFo6KZ7JsdiwYcuRPNFjTQygPEIMzYaMcUm1oBYCAfU0LKe3uPc09AlyH4sL8trG5D4mPmZGCGMe4XtAJPS66+SvoQowTaheb5KWdmansNDz/AKBSU1FblUWzH7QTyMyWiIOJcQPD1oNWjiDaPEA1x5PFWVWOoMDt4bbzxuPWlPvzMQy9pddHrXCxJrU3fPod3ySosYk4dIQ3o1vJ998K+zqvHExWxN2sHvJPVx9SvdvVaoJpbnKT8jTVPMbxwOvmCAS/o0UeD1/oriRC1NWjlF07OSnYWHvAdu3cSSIW950Y83u47x20g1xtVZ2M2R4adwcdkTZC7fP3LD4+9a+tzS4bbF3wuiycIXbW+yI+WiNgc0PJcCSOnmR9io5Wng7RtaSHubuoPDPF3kZc5/iJuuAasrDPEz6mPOmu+/8Apj6fhxxtt1DvGy7e8ijhhD99Rh8Y5LuDRW1p8LejGtY32i1rW13jhZdtNFt8iq814Q6ewU5sRYNu+nhpMW3lschNnlzi4EchauFjFtBwPh7sNJp/LWckP6nzFuTHjd79/c858ka27+yPTD0+FjjIyGNj3clwjja/nysBe/8Amn9m37xXsxlen1Lx/wA0/s2/eK3LkfNZhDR2ObujyOu8AcNYbNgAeQseSUGhNB3HI8DY6JY4NIcd19OjeennS0ToUXkXD4Vz093Hsj+qb9DiLHRguaJK3bdoJAN+nvWTwP4/7N/6nprfoil8xQ0QZrcNpslvhoOuh5DxH4UFW1LSGBoDJwDI4Nt76bdO54uzR46dArruzUQqi7hzS4miXtB6X7xx8CVI9mYDd7yHG6JBaOvAFdOR/CFHhbVaF6nqPERTvxH6Hnk6PG575BNtLn7y0Fo8QYAQT+6PgCfVQxtGYI2MfOSQS8lrqaS+Puxt+y/jyvSPszFTtxdb3SHh26gSQDZA5r7LI56q0NDi2sbbiI2bW9Pfz8fEVVid24L1PDzpKlkfp9DOOiRu+jGSdwa1tA9Swkm+f1ui9fmNnJOQ4l29zSSKG4jn3+zXvsq9JosbnOcS4F7nOsUCC6ro/UvKfs/C8MsvHdivCa3DdfP9ftKvg/wXqP1F/wBx+iKWRpEIBccjb9IHOoii4E8UD18X1cK3pODGyVzo5d5YwRPb1p3tWT6qMXZqFoIt5u6J2+GyORx1469Vd0vS2Y27YXHeQTuryFeQVhiaknpS+5MmZODSm39i8hCFqMJ5FJSKS8lM3TfY/fk++ValfTS6i4hpIaOrqHQe9VNNPg/fk++VYlaXNLQ4sJaQHiiWkjggHix71wh8p0fM4PC/6gSnBn1B8ONIIIw75LjSyuyseTcQY8lrmeCuLeBXB4W9ldsMeFsb54cyJsjYy578WQRwd5J3bRK7o0k+XPBF9QqMvYYz/KH5eWZp8rCdg99HjxY4ZEXB24taTvduA5J6cClV1v8A6eOzXB8+bueYYYnvOJE43FIXtdFZ+hB4Dg32q6rptZ43ov6326hx2ZZigyZ5NPDhKGwvEIeNtNMtEDh1+dAEkKMva5kUj5ZnSxQR6dHlPxZMUtmj3ZLo+8LrvyrZXTnzVyTsq18OfA6V23VJZZXEMAMHeQsjoc+Ktl3x1VDUuxDslsvfZhdJkadFgvkGO1oqPIdKJA0Or/Ftr3Xaiqu/Ir79S9D20xHtcQMgPZPDj9w/HkZkPknbui2xuo05oJs1wDdL2h7UwPwpdQDZmw44nLhJHskJhsPAaT+cC34grne23ZSWR0k8Imn+VZeDJNFAMfvIo8aCRgLBMdkluLTTqrrzS2OzOkyP004edE1jHtmhETRFG8YjiRGJBD4GybTZ28WnQdUVtJ7UZD5mR5TdPiMsTpnYseYX5+OzujI3dGWgP467aq75Ctwds8eTHblRwZ0kUhpmzDlLnjZuLwPzB03dL6WquH2MkbLDJNnSZDcSGeHHD4ImyBssfd/SyNNyENA8h0SzuwwlxMPF+UV83sDAX48c0U/0ezc6F5Ldw6tPO0+qOuhFfU9srt/gxta68iRr8RmaHQ48kgbiuJBkfQ8AFG7pWNL7UDIzpsJsEwbBHC9uTsd3UgkaXWTVNB42mzu56Us/G7BNZC6AZLiH6T817u6Fhu97u9rd18fs+7qtXTuz7sfKOSzIJZJjQQSwGJtPdA0tY8Pu28E23n4q7Dc1MlcprwcCHC+OvwXXShU8jFa7qFlz43NUjtjlpZxsWW0+YW7oDN79/wDhYKvyLj/9WsvN0qISkbfMdCR5D0XXYcDGMDY2hrasAe//AJWbh8bc9+h1ySVbdT1QzqhDeq+gZzTQhC0HIRFqBiF351X/AIF6IQHm2ECutjzs2ePP1UmtA6CvgpISi2CiGC93nVfVdqSEICEIQAhCEAIQhACEihANK0ihAStK1EoUAikmkoUy9P8AY/fk++VbVKAOjBa5jydzjbWOcCC4kchevf8A6kv8t/4LPF0qOr5li0bl4d/+rJ/Lf+CO/H5sn8t/4K6kSj3tFrw78ej/AOW/8Ejkt8w/+W/8E1IUWLRarfKm/rfwP/BHypv638D/AME1LzFFncjcq/ypnv8A4X/gvN+oRN4c8N/3WP8AlNS8xpZc3JFypfOkH6Vn2ps1GF3SRpr0N0prj5l0vyLRKRXj8sj/ADx/VQdqEPTvWA+m4I5R8xTMTUvyx+I+6Fu4Drjb8K+zhc7qM7XSktIcLHI5HQLc0d9x/BxWbC/6jOk18KLqG9UFNvVaziaKEIWg5ghCEAIQhACEIQAhCEAIQhACEIQAkmkUAJJpFACSaRUAJItJQoIQSkSgBFJWglCjpCSRKlglaLXmXKBkU1Cj3tczr3ilP6rWj+/91uOnAWLmlpcSbBcVm4iVxo641TswMhi3+xEVRySfnybR8GD8SVkZreDS3ezcrRjNA8i7d/uuysvDpLLfkdsr+A3ty4XtbFtyy7ykjY76x4T/AMBdf3y5jtYQ6WOuoY6/gXcf3Wji2pYznh2kZcC6vQPYd/u/sudxsf3rpNIbsBB86IWfhVUj3lexeIQ3qmUN6r6BnNBCELucwQhCAEIQgBCEIAQhCAEIQgBCEIAQhCASEFCASiVIopQpBCdIpQEUlOkqQpGkKVIpSgRpRcFMhRcEYPCRyqyzUrUjVWfDfouM76HtGFkauGyuaT5iufKl5T5zSLsLRy9Ehl5fGxx9SOftVT/0vj/mD4FzyPsKwyhlO6lA5/M1dgO1tvd6MFq9omY9jTuaW7nXXpwtiLRo2cNawD3L1+bx7l4jhyJ3Z7c41RWOpH0WFqupfSh7mkNIAvqBXqumOB8F5v0pruoaV6njySVWeYyimZ2BlNoEEG/NaHzkAqbuysR6FzP9j3NH2dE4uykQNl8jvcZHUpGOZckG4PqbuJkh7QfUK2w8qnjYYYAB0A9SrcbFvhqrc4S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56485"/>
            <a:ext cx="6648450" cy="4486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Azimuthal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8"/>
            <a:ext cx="8686800" cy="2057402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sz="2200" dirty="0" smtClean="0"/>
              <a:t>Large built-in anisotropies due to non-uniform azimuthal acceptance, this will be one </a:t>
            </a:r>
            <a:r>
              <a:rPr lang="en-GB" sz="2200" dirty="0"/>
              <a:t>the most dominant</a:t>
            </a:r>
            <a:r>
              <a:rPr lang="en-GB" sz="2200" dirty="0" smtClean="0"/>
              <a:t> systematic biases in flow analyses at CBM with correlation techniques </a:t>
            </a:r>
          </a:p>
          <a:p>
            <a:pPr marL="109855" indent="0">
              <a:buNone/>
            </a:pPr>
            <a:endParaRPr lang="da-DK" sz="2600" i="1" dirty="0">
              <a:cs typeface="Helvetica" pitchFamily="34" charset="0"/>
            </a:endParaRPr>
          </a:p>
          <a:p>
            <a:pPr marL="657860" lvl="1" indent="-246380"/>
            <a:endParaRPr lang="da-DK" sz="1600" dirty="0">
              <a:cs typeface="Helvetica" pitchFamily="34" charset="0"/>
            </a:endParaRPr>
          </a:p>
          <a:p>
            <a:pPr indent="-255905"/>
            <a:endParaRPr lang="en-US" dirty="0">
              <a:cs typeface="Helvetica" pitchFamily="34" charset="0"/>
            </a:endParaRPr>
          </a:p>
          <a:p>
            <a:pPr marL="657860" lvl="1" indent="-246380"/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r>
              <a:rPr lang="da-DK" b="1" dirty="0" smtClean="0"/>
              <a:t>Results:</a:t>
            </a:r>
            <a:r>
              <a:rPr lang="da-DK" b="1" dirty="0"/>
              <a:t> Acceptance </a:t>
            </a:r>
            <a:r>
              <a:rPr lang="da-DK" b="1" dirty="0" smtClean="0"/>
              <a:t>corrections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Setup for Monte Carlo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3124200"/>
          </a:xfrm>
        </p:spPr>
        <p:txBody>
          <a:bodyPr vert="horz" anchor="t">
            <a:normAutofit fontScale="92500" lnSpcReduction="10000"/>
          </a:bodyPr>
          <a:lstStyle/>
          <a:p>
            <a:pPr indent="-255905"/>
            <a:r>
              <a:rPr lang="en-GB" b="1" dirty="0"/>
              <a:t>Question: </a:t>
            </a:r>
            <a:r>
              <a:rPr lang="en-GB" dirty="0"/>
              <a:t>If there are no input values of flow, what is the spurious built-in flow which corresponds to CBM’s non-uniform acceptance? </a:t>
            </a:r>
            <a:endParaRPr lang="en-GB" dirty="0" smtClean="0"/>
          </a:p>
          <a:p>
            <a:pPr lvl="1" indent="-255905"/>
            <a:r>
              <a:rPr lang="en-GB" dirty="0" smtClean="0"/>
              <a:t>Can we correct for it?</a:t>
            </a:r>
          </a:p>
          <a:p>
            <a:pPr indent="-255905"/>
            <a:r>
              <a:rPr lang="en-GB" dirty="0" smtClean="0"/>
              <a:t>Multiplicity, particle’s transverse momenta and pseudorapidity are sampled from realistic </a:t>
            </a:r>
            <a:r>
              <a:rPr lang="en-GB" dirty="0" err="1" smtClean="0"/>
              <a:t>p.d.f.’s</a:t>
            </a:r>
            <a:r>
              <a:rPr lang="en-GB" dirty="0" smtClean="0"/>
              <a:t> shown on previous slides</a:t>
            </a:r>
          </a:p>
          <a:p>
            <a:pPr indent="-255905"/>
            <a:r>
              <a:rPr lang="en-GB" dirty="0" smtClean="0"/>
              <a:t>Particle </a:t>
            </a:r>
            <a:r>
              <a:rPr lang="en-GB" dirty="0"/>
              <a:t>azimuthal angles are </a:t>
            </a:r>
            <a:r>
              <a:rPr lang="en-GB" dirty="0" smtClean="0"/>
              <a:t>taken for the analysis with probability which corresponds to </a:t>
            </a:r>
            <a:r>
              <a:rPr lang="en-GB" dirty="0" err="1" smtClean="0"/>
              <a:t>p.d.f</a:t>
            </a:r>
            <a:r>
              <a:rPr lang="en-GB" dirty="0" smtClean="0"/>
              <a:t>. resembling the </a:t>
            </a:r>
            <a:r>
              <a:rPr lang="en-GB" dirty="0"/>
              <a:t>CBM-like azimuthal </a:t>
            </a:r>
            <a:r>
              <a:rPr lang="en-GB" dirty="0" smtClean="0"/>
              <a:t>acceptance</a:t>
            </a:r>
            <a:endParaRPr lang="en-US" dirty="0">
              <a:cs typeface="Helvetica" pitchFamily="34" charset="0"/>
            </a:endParaRPr>
          </a:p>
          <a:p>
            <a:pPr indent="-255905"/>
            <a:endParaRPr lang="en-GB" dirty="0" smtClean="0"/>
          </a:p>
          <a:p>
            <a:pPr marL="109855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3962400"/>
            <a:ext cx="4268559" cy="28803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4914900"/>
            <a:ext cx="3276600" cy="121920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 fontAlgn="auto">
              <a:spcAft>
                <a:spcPts val="0"/>
              </a:spcAft>
              <a:buNone/>
            </a:pPr>
            <a:r>
              <a:rPr lang="en-GB" dirty="0" smtClean="0">
                <a:effectLst/>
              </a:rPr>
              <a:t>Estimating and correcting the effect of such non-uniform acceptance on each flow harmonic </a:t>
            </a:r>
            <a:r>
              <a:rPr lang="en-GB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i="1" baseline="-25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i="1" dirty="0" smtClean="0">
              <a:effectLst/>
            </a:endParaRPr>
          </a:p>
          <a:p>
            <a:pPr marL="109855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96093"/>
            <a:ext cx="6454521" cy="4355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for </a:t>
            </a:r>
            <a:r>
              <a:rPr lang="en-US" sz="3200" b="1" dirty="0"/>
              <a:t>spurious flow (</a:t>
            </a:r>
            <a:r>
              <a:rPr lang="en-US" sz="3200" b="1" dirty="0" smtClean="0"/>
              <a:t>1/6)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838200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 smtClean="0"/>
              <a:t>2-particle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/>
              <a:t>-</a:t>
            </a:r>
            <a:r>
              <a:rPr lang="en-GB" dirty="0" err="1" smtClean="0"/>
              <a:t>cumulants</a:t>
            </a:r>
            <a:r>
              <a:rPr lang="en-GB" dirty="0" smtClean="0"/>
              <a:t>, for CBM acceptance, for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/>
              <a:t> </a:t>
            </a: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172200"/>
            <a:ext cx="793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CBM’s non-uniform acceptance produces a spurious </a:t>
            </a:r>
            <a:r>
              <a:rPr lang="en-GB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~ 0.5% and </a:t>
            </a:r>
            <a:r>
              <a:rPr lang="en-GB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~ 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For all other flow harmonics, the effect is less than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0.5%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29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for spurious flow (</a:t>
            </a:r>
            <a:r>
              <a:rPr lang="en-US" sz="3200" b="1" dirty="0"/>
              <a:t>2</a:t>
            </a:r>
            <a:r>
              <a:rPr lang="en-US" sz="3200" b="1" dirty="0" smtClean="0"/>
              <a:t>/6)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838200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/>
              <a:t>4</a:t>
            </a:r>
            <a:r>
              <a:rPr lang="en-GB" dirty="0" smtClean="0"/>
              <a:t>-particle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/>
              <a:t>-</a:t>
            </a:r>
            <a:r>
              <a:rPr lang="en-GB" dirty="0" err="1" smtClean="0"/>
              <a:t>cumulants</a:t>
            </a:r>
            <a:r>
              <a:rPr lang="en-GB" dirty="0" smtClean="0"/>
              <a:t>, for CBM acceptance, for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/>
              <a:t> </a:t>
            </a: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172200"/>
            <a:ext cx="757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</a:rPr>
              <a:t>Statistical fluctuations are larger, but results are consistent with QC{2}</a:t>
            </a:r>
            <a:endParaRPr lang="en-GB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21086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for spurious flow (</a:t>
            </a:r>
            <a:r>
              <a:rPr lang="en-US" sz="3200" b="1" dirty="0"/>
              <a:t>3</a:t>
            </a:r>
            <a:r>
              <a:rPr lang="en-US" sz="3200" b="1" dirty="0" smtClean="0"/>
              <a:t>/6)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838200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 smtClean="0"/>
              <a:t>Differential 2-particle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/>
              <a:t>-</a:t>
            </a:r>
            <a:r>
              <a:rPr lang="en-GB" dirty="0" err="1" smtClean="0"/>
              <a:t>cumulants</a:t>
            </a:r>
            <a:r>
              <a:rPr lang="en-GB" dirty="0" smtClean="0"/>
              <a:t> vs. multiplicity, for CBM acceptance, for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/>
              <a:t> </a:t>
            </a: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90" y="2271419"/>
            <a:ext cx="6774514" cy="45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for spurious flow (</a:t>
            </a:r>
            <a:r>
              <a:rPr lang="en-US" sz="3200" b="1" dirty="0"/>
              <a:t>4</a:t>
            </a:r>
            <a:r>
              <a:rPr lang="en-US" sz="3200" b="1" dirty="0" smtClean="0"/>
              <a:t>/6)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838200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 smtClean="0"/>
              <a:t>Differential 4-particle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/>
              <a:t>-</a:t>
            </a:r>
            <a:r>
              <a:rPr lang="en-GB" dirty="0" err="1" smtClean="0"/>
              <a:t>cumulants</a:t>
            </a:r>
            <a:r>
              <a:rPr lang="en-GB" dirty="0" smtClean="0"/>
              <a:t> vs. multiplicity, for CBM acceptance, for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/>
              <a:t> </a:t>
            </a: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371725"/>
            <a:ext cx="6648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for spurious flow (</a:t>
            </a:r>
            <a:r>
              <a:rPr lang="en-US" sz="3200" b="1" dirty="0"/>
              <a:t>5</a:t>
            </a:r>
            <a:r>
              <a:rPr lang="en-US" sz="3200" b="1" dirty="0" smtClean="0"/>
              <a:t>/6)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838200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 smtClean="0"/>
              <a:t>Differential 6-particle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/>
              <a:t>-</a:t>
            </a:r>
            <a:r>
              <a:rPr lang="en-GB" dirty="0" err="1" smtClean="0"/>
              <a:t>cumulants</a:t>
            </a:r>
            <a:r>
              <a:rPr lang="en-GB" dirty="0" smtClean="0"/>
              <a:t> vs. multiplicity, for CBM acceptance, for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/>
              <a:t> </a:t>
            </a: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71725"/>
            <a:ext cx="6648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for spurious flow (6/6)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838200"/>
          </a:xfrm>
        </p:spPr>
        <p:txBody>
          <a:bodyPr vert="horz" anchor="t">
            <a:normAutofit/>
          </a:bodyPr>
          <a:lstStyle/>
          <a:p>
            <a:pPr indent="-255905"/>
            <a:r>
              <a:rPr lang="en-GB" dirty="0" smtClean="0"/>
              <a:t>Differential 8-particle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/>
              <a:t>-</a:t>
            </a:r>
            <a:r>
              <a:rPr lang="en-GB" dirty="0" err="1" smtClean="0"/>
              <a:t>cumulants</a:t>
            </a:r>
            <a:r>
              <a:rPr lang="en-GB" dirty="0" smtClean="0"/>
              <a:t> vs. multiplicity, for CBM acceptance, for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/>
              <a:t> </a:t>
            </a:r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53437"/>
            <a:ext cx="6648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4081586" y="2741829"/>
            <a:ext cx="414214" cy="354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Correcting for spurious flow (1/2)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1066800"/>
          </a:xfrm>
        </p:spPr>
        <p:txBody>
          <a:bodyPr vert="horz" anchor="t">
            <a:normAutofit fontScale="92500" lnSpcReduction="10000"/>
          </a:bodyPr>
          <a:lstStyle/>
          <a:p>
            <a:pPr indent="-255905"/>
            <a:r>
              <a:rPr lang="en-GB" dirty="0" smtClean="0"/>
              <a:t>Non-uniform azimuthal distribution needs to be inverted, to obtain </a:t>
            </a:r>
            <a:r>
              <a:rPr lang="el-GR" dirty="0" smtClean="0"/>
              <a:t>φ</a:t>
            </a:r>
            <a:r>
              <a:rPr lang="en-GB" dirty="0" smtClean="0"/>
              <a:t>-weights</a:t>
            </a:r>
          </a:p>
          <a:p>
            <a:pPr indent="-255905"/>
            <a:r>
              <a:rPr lang="en-GB" dirty="0" smtClean="0"/>
              <a:t>Rerun over the data and use </a:t>
            </a:r>
            <a:r>
              <a:rPr lang="el-GR" dirty="0"/>
              <a:t>φ</a:t>
            </a:r>
            <a:r>
              <a:rPr lang="en-GB" dirty="0" smtClean="0"/>
              <a:t>-weights when building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/>
              <a:t>-vectors</a:t>
            </a:r>
            <a:endParaRPr lang="en-GB" dirty="0"/>
          </a:p>
          <a:p>
            <a:pPr indent="-255905"/>
            <a:endParaRPr lang="en-GB" dirty="0" smtClean="0"/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63362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Section IV in Phys</a:t>
            </a:r>
            <a:r>
              <a:rPr lang="en-US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Rev. C </a:t>
            </a:r>
            <a:r>
              <a:rPr lang="en-US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89</a:t>
            </a:r>
            <a:r>
              <a:rPr lang="en-US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(2014) no.6, </a:t>
            </a:r>
            <a:r>
              <a:rPr lang="en-US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064904</a:t>
            </a:r>
            <a:endParaRPr lang="en-US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378661"/>
            <a:ext cx="4478669" cy="3022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06810"/>
            <a:ext cx="4565904" cy="299399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80110"/>
            <a:ext cx="1740169" cy="9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589429"/>
            <a:ext cx="2133601" cy="83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</a:rPr>
              <a:t>Anisotropic flow phenomenon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914399"/>
          </a:xfrm>
        </p:spPr>
        <p:txBody>
          <a:bodyPr>
            <a:noAutofit/>
          </a:bodyPr>
          <a:lstStyle/>
          <a:p>
            <a:r>
              <a:rPr lang="da-DK" dirty="0"/>
              <a:t>Transfer of anisotropy from the initial coordinate space into the final</a:t>
            </a:r>
            <a:r>
              <a:rPr lang="en-US" dirty="0"/>
              <a:t> momentum space via the thermalized medium: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911408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6019800"/>
            <a:ext cx="8686800" cy="457199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ffectLst/>
              </a:rPr>
              <a:t>J.Y. Ollitrault, Phys. Rev. D </a:t>
            </a:r>
            <a:r>
              <a:rPr lang="en-US" sz="2000" b="1" dirty="0">
                <a:effectLst/>
              </a:rPr>
              <a:t>46</a:t>
            </a:r>
            <a:r>
              <a:rPr lang="en-US" sz="2000" dirty="0">
                <a:effectLst/>
              </a:rPr>
              <a:t> (1992) 229</a:t>
            </a:r>
          </a:p>
        </p:txBody>
      </p:sp>
    </p:spTree>
    <p:extLst>
      <p:ext uri="{BB962C8B-B14F-4D97-AF65-F5344CB8AC3E}">
        <p14:creationId xmlns:p14="http://schemas.microsoft.com/office/powerpoint/2010/main" val="39679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Correcting for spurious flow (</a:t>
            </a:r>
            <a:r>
              <a:rPr lang="en-US" sz="3200" b="1" dirty="0"/>
              <a:t>2</a:t>
            </a:r>
            <a:r>
              <a:rPr lang="en-US" sz="3200" b="1" dirty="0" smtClean="0"/>
              <a:t>/2)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1066800"/>
          </a:xfrm>
        </p:spPr>
        <p:txBody>
          <a:bodyPr vert="horz" anchor="t">
            <a:normAutofit fontScale="92500" lnSpcReduction="10000"/>
          </a:bodyPr>
          <a:lstStyle/>
          <a:p>
            <a:pPr indent="-255905"/>
            <a:r>
              <a:rPr lang="en-GB" dirty="0" smtClean="0"/>
              <a:t>Effects of non-uniform azimuthal acceptance in CBM are largest for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dirty="0" smtClean="0"/>
          </a:p>
          <a:p>
            <a:pPr lvl="1" indent="-255905"/>
            <a:r>
              <a:rPr lang="en-GB" dirty="0" smtClean="0"/>
              <a:t>After applying </a:t>
            </a:r>
            <a:r>
              <a:rPr lang="el-GR" dirty="0"/>
              <a:t>φ</a:t>
            </a:r>
            <a:r>
              <a:rPr lang="en-GB" dirty="0" smtClean="0"/>
              <a:t>-weights, all results are consistent with 0! </a:t>
            </a:r>
            <a:endParaRPr lang="en-GB" dirty="0"/>
          </a:p>
          <a:p>
            <a:pPr indent="-255905"/>
            <a:endParaRPr lang="en-GB" dirty="0" smtClean="0"/>
          </a:p>
          <a:p>
            <a:pPr marL="109855" indent="0">
              <a:buNone/>
            </a:pPr>
            <a:endParaRPr lang="en-US" dirty="0"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37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/home/abilandz/CBM/development/macrosFromViktor/analysis_tree_simple.C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2504" y="5847850"/>
            <a:ext cx="8686800" cy="685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402463" lvl="1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 smtClean="0">
              <a:effectLst/>
              <a:cs typeface="Helvetica" pitchFamily="34" charset="0"/>
            </a:endParaRPr>
          </a:p>
          <a:p>
            <a:pPr marL="395605" indent="-285750" fontAlgn="auto">
              <a:spcAft>
                <a:spcPts val="0"/>
              </a:spcAft>
            </a:pPr>
            <a:endParaRPr lang="en-US" sz="1800" dirty="0">
              <a:effectLst/>
              <a:cs typeface="Helvetic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04" y="2614910"/>
            <a:ext cx="6183396" cy="41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>Results:</a:t>
            </a:r>
            <a:r>
              <a:rPr lang="da-DK" b="1" dirty="0"/>
              <a:t> Multi-particle correlations and cumulants vs. multiplicity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2-particle correlations vs. multiplicity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</p:spPr>
            <p:txBody>
              <a:bodyPr vert="horz" anchor="t">
                <a:normAutofit/>
              </a:bodyPr>
              <a:lstStyle/>
              <a:p>
                <a:pPr indent="-255905"/>
                <a:r>
                  <a:rPr lang="en-GB" dirty="0" smtClean="0"/>
                  <a:t>Estimate: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a-DK" dirty="0" smtClean="0">
                    <a:cs typeface="Helvetica" pitchFamily="34" charset="0"/>
                  </a:rPr>
                  <a:t>(blue),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(red),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(green),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(</a:t>
                </a:r>
                <a:r>
                  <a:rPr lang="da-DK" dirty="0" smtClean="0">
                    <a:cs typeface="Helvetica" pitchFamily="34" charset="0"/>
                  </a:rPr>
                  <a:t>black)</a:t>
                </a:r>
                <a:endParaRPr lang="da-DK" dirty="0">
                  <a:cs typeface="Helvetica" pitchFamily="34" charset="0"/>
                </a:endParaRPr>
              </a:p>
              <a:p>
                <a:pPr marL="657860" lvl="1" indent="-246380"/>
                <a:endParaRPr lang="da-DK" sz="1600" dirty="0">
                  <a:cs typeface="Helvetica" pitchFamily="34" charset="0"/>
                </a:endParaRPr>
              </a:p>
              <a:p>
                <a:pPr indent="-255905"/>
                <a:endParaRPr lang="en-US" dirty="0">
                  <a:cs typeface="Helvetica" pitchFamily="34" charset="0"/>
                </a:endParaRPr>
              </a:p>
              <a:p>
                <a:pPr marL="657860" lvl="1" indent="-246380"/>
                <a:endParaRPr lang="en-US" dirty="0"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  <a:blipFill>
                <a:blip r:embed="rId3"/>
                <a:stretch>
                  <a:fillRect l="-140" t="-19318" b="-20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58" y="2152650"/>
            <a:ext cx="640848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GB" sz="3200" b="1" dirty="0"/>
              <a:t>4</a:t>
            </a:r>
            <a:r>
              <a:rPr lang="en-GB" sz="3200" b="1" dirty="0" smtClean="0"/>
              <a:t>-particle correlations vs. multiplicity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</p:spPr>
            <p:txBody>
              <a:bodyPr vert="horz" anchor="t">
                <a:normAutofit/>
              </a:bodyPr>
              <a:lstStyle/>
              <a:p>
                <a:pPr indent="-255905"/>
                <a:r>
                  <a:rPr lang="en-GB" dirty="0" smtClean="0"/>
                  <a:t>Estimate: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 smtClean="0">
                    <a:cs typeface="Helvetica" pitchFamily="34" charset="0"/>
                  </a:rPr>
                  <a:t> (blue),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(red),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(green),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(</a:t>
                </a:r>
                <a:r>
                  <a:rPr lang="da-DK" dirty="0" smtClean="0">
                    <a:cs typeface="Helvetica" pitchFamily="34" charset="0"/>
                  </a:rPr>
                  <a:t>black)</a:t>
                </a:r>
                <a:endParaRPr lang="da-DK" dirty="0">
                  <a:cs typeface="Helvetica" pitchFamily="34" charset="0"/>
                </a:endParaRPr>
              </a:p>
              <a:p>
                <a:pPr marL="657860" lvl="1" indent="-246380"/>
                <a:endParaRPr lang="da-DK" sz="1600" dirty="0">
                  <a:cs typeface="Helvetica" pitchFamily="34" charset="0"/>
                </a:endParaRPr>
              </a:p>
              <a:p>
                <a:pPr indent="-255905"/>
                <a:endParaRPr lang="en-US" dirty="0">
                  <a:cs typeface="Helvetica" pitchFamily="34" charset="0"/>
                </a:endParaRPr>
              </a:p>
              <a:p>
                <a:pPr marL="657860" lvl="1" indent="-246380"/>
                <a:endParaRPr lang="en-US" dirty="0"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  <a:blipFill>
                <a:blip r:embed="rId3"/>
                <a:stretch>
                  <a:fillRect l="-140" t="-20455" b="-19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2143125"/>
            <a:ext cx="6648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GB" sz="3200" b="1" dirty="0"/>
              <a:t>4</a:t>
            </a:r>
            <a:r>
              <a:rPr lang="en-GB" sz="3200" b="1" dirty="0" smtClean="0"/>
              <a:t>-particle 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3200" b="1" dirty="0" smtClean="0"/>
              <a:t>-</a:t>
            </a:r>
            <a:r>
              <a:rPr lang="en-GB" sz="3200" b="1" dirty="0" err="1" smtClean="0"/>
              <a:t>cumulants</a:t>
            </a:r>
            <a:r>
              <a:rPr lang="en-GB" sz="3200" b="1" dirty="0" smtClean="0"/>
              <a:t> vs. multiplicity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</p:spPr>
            <p:txBody>
              <a:bodyPr vert="horz" anchor="t">
                <a:normAutofit/>
              </a:bodyPr>
              <a:lstStyle/>
              <a:p>
                <a:pPr indent="-255905"/>
                <a:r>
                  <a:rPr lang="en-GB" dirty="0" smtClean="0"/>
                  <a:t>Estimate: 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 smtClean="0">
                    <a:cs typeface="Helvetica" pitchFamily="34" charset="0"/>
                  </a:rPr>
                  <a:t> (blue), 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(red), 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(green), 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(</a:t>
                </a:r>
                <a:r>
                  <a:rPr lang="da-DK" dirty="0" smtClean="0">
                    <a:cs typeface="Helvetica" pitchFamily="34" charset="0"/>
                  </a:rPr>
                  <a:t>black)</a:t>
                </a:r>
                <a:endParaRPr lang="da-DK" dirty="0">
                  <a:cs typeface="Helvetica" pitchFamily="34" charset="0"/>
                </a:endParaRPr>
              </a:p>
              <a:p>
                <a:pPr marL="657860" lvl="1" indent="-246380"/>
                <a:endParaRPr lang="da-DK" sz="1600" dirty="0">
                  <a:cs typeface="Helvetica" pitchFamily="34" charset="0"/>
                </a:endParaRPr>
              </a:p>
              <a:p>
                <a:pPr indent="-255905"/>
                <a:endParaRPr lang="en-US" dirty="0">
                  <a:cs typeface="Helvetica" pitchFamily="34" charset="0"/>
                </a:endParaRPr>
              </a:p>
              <a:p>
                <a:pPr marL="657860" lvl="1" indent="-246380"/>
                <a:endParaRPr lang="en-US" dirty="0"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  <a:blipFill>
                <a:blip r:embed="rId2"/>
                <a:stretch>
                  <a:fillRect l="-140" t="-20455" b="-19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43125"/>
            <a:ext cx="6648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96" y="1790157"/>
            <a:ext cx="7216703" cy="48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2-and 4-p cumulants at the same scale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</p:spPr>
            <p:txBody>
              <a:bodyPr vert="horz" anchor="t">
                <a:normAutofit/>
              </a:bodyPr>
              <a:lstStyle/>
              <a:p>
                <a:pPr indent="-255905"/>
                <a:r>
                  <a:rPr lang="en-GB" dirty="0" smtClean="0"/>
                  <a:t>Estimate: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>
                        <a:latin typeface="Cambria Math" panose="02040503050406030204" pitchFamily="18" charset="0"/>
                      </a:rPr>
                      <m:t>⨯</m:t>
                    </m:r>
                    <m:sSup>
                      <m:sSupPr>
                        <m:ctrlPr>
                          <a:rPr lang="en-DE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a-DK" dirty="0" smtClean="0">
                    <a:cs typeface="Helvetica" pitchFamily="34" charset="0"/>
                  </a:rPr>
                  <a:t>(blue), 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GB">
                        <a:latin typeface="Cambria Math" panose="02040503050406030204" pitchFamily="18" charset="0"/>
                      </a:rPr>
                      <m:t>⨯</m:t>
                    </m:r>
                    <m:sSup>
                      <m:sSupPr>
                        <m:ctrlPr>
                          <a:rPr lang="en-DE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(red)</a:t>
                </a:r>
                <a:endParaRPr lang="da-DK" dirty="0">
                  <a:cs typeface="Helvetica" pitchFamily="34" charset="0"/>
                </a:endParaRPr>
              </a:p>
              <a:p>
                <a:pPr marL="657860" lvl="1" indent="-246380"/>
                <a:endParaRPr lang="da-DK" sz="1600" dirty="0">
                  <a:cs typeface="Helvetica" pitchFamily="34" charset="0"/>
                </a:endParaRPr>
              </a:p>
              <a:p>
                <a:pPr indent="-255905"/>
                <a:endParaRPr lang="en-US" dirty="0">
                  <a:cs typeface="Helvetica" pitchFamily="34" charset="0"/>
                </a:endParaRPr>
              </a:p>
              <a:p>
                <a:pPr marL="657860" lvl="1" indent="-246380"/>
                <a:endParaRPr lang="en-US" dirty="0"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  <a:blipFill>
                <a:blip r:embed="rId3"/>
                <a:stretch>
                  <a:fillRect l="-140" t="-20455" b="-19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6-particle 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3200" b="1" dirty="0" smtClean="0"/>
              <a:t>-</a:t>
            </a:r>
            <a:r>
              <a:rPr lang="en-GB" sz="3200" b="1" dirty="0" err="1" smtClean="0"/>
              <a:t>cumulants</a:t>
            </a:r>
            <a:r>
              <a:rPr lang="en-GB" sz="3200" b="1" dirty="0" smtClean="0"/>
              <a:t> vs. multiplicity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</p:spPr>
            <p:txBody>
              <a:bodyPr vert="horz" anchor="t">
                <a:normAutofit/>
              </a:bodyPr>
              <a:lstStyle/>
              <a:p>
                <a:pPr indent="-255905"/>
                <a:r>
                  <a:rPr lang="en-GB" dirty="0" smtClean="0"/>
                  <a:t>Estimate: 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da-DK" dirty="0" smtClean="0">
                    <a:cs typeface="Helvetica" pitchFamily="34" charset="0"/>
                  </a:rPr>
                  <a:t> (blue), 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(red), 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(green), 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(</a:t>
                </a:r>
                <a:r>
                  <a:rPr lang="da-DK" dirty="0" smtClean="0">
                    <a:cs typeface="Helvetica" pitchFamily="34" charset="0"/>
                  </a:rPr>
                  <a:t>black)</a:t>
                </a:r>
                <a:endParaRPr lang="da-DK" dirty="0">
                  <a:cs typeface="Helvetica" pitchFamily="34" charset="0"/>
                </a:endParaRPr>
              </a:p>
              <a:p>
                <a:pPr marL="657860" lvl="1" indent="-246380"/>
                <a:endParaRPr lang="da-DK" sz="1600" dirty="0">
                  <a:cs typeface="Helvetica" pitchFamily="34" charset="0"/>
                </a:endParaRPr>
              </a:p>
              <a:p>
                <a:pPr indent="-255905"/>
                <a:endParaRPr lang="en-US" dirty="0">
                  <a:cs typeface="Helvetica" pitchFamily="34" charset="0"/>
                </a:endParaRPr>
              </a:p>
              <a:p>
                <a:pPr marL="657860" lvl="1" indent="-246380"/>
                <a:endParaRPr lang="en-US" dirty="0"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  <a:blipFill>
                <a:blip r:embed="rId2"/>
                <a:stretch>
                  <a:fillRect l="-140" t="-19318" b="-20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648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GB" sz="3200" b="1" dirty="0"/>
              <a:t>8</a:t>
            </a:r>
            <a:r>
              <a:rPr lang="en-GB" sz="3200" b="1" dirty="0" smtClean="0"/>
              <a:t>-particle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3200" b="1" dirty="0"/>
              <a:t>-</a:t>
            </a:r>
            <a:r>
              <a:rPr lang="en-GB" sz="3200" b="1" dirty="0" err="1"/>
              <a:t>cumulants</a:t>
            </a:r>
            <a:r>
              <a:rPr lang="en-GB" sz="3200" b="1" dirty="0"/>
              <a:t> </a:t>
            </a:r>
            <a:r>
              <a:rPr lang="en-GB" sz="3200" b="1" dirty="0" smtClean="0"/>
              <a:t>vs. multiplicity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</p:spPr>
            <p:txBody>
              <a:bodyPr vert="horz" anchor="t">
                <a:normAutofit fontScale="92500"/>
              </a:bodyPr>
              <a:lstStyle/>
              <a:p>
                <a:pPr indent="-255905"/>
                <a:r>
                  <a:rPr lang="en-GB" dirty="0" smtClean="0"/>
                  <a:t>Estimate: -33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</m:oMath>
                </a14:m>
                <a:r>
                  <a:rPr lang="da-DK" dirty="0" smtClean="0">
                    <a:cs typeface="Helvetica" pitchFamily="34" charset="0"/>
                  </a:rPr>
                  <a:t> (blue), </a:t>
                </a:r>
                <a:r>
                  <a:rPr lang="en-GB" dirty="0"/>
                  <a:t>-</a:t>
                </a:r>
                <a:r>
                  <a:rPr lang="en-GB" dirty="0" smtClean="0"/>
                  <a:t>33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(red), </a:t>
                </a:r>
                <a:r>
                  <a:rPr lang="en-GB" dirty="0"/>
                  <a:t>-</a:t>
                </a:r>
                <a:r>
                  <a:rPr lang="en-GB" dirty="0" smtClean="0"/>
                  <a:t>33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</a:t>
                </a:r>
                <a:r>
                  <a:rPr lang="da-DK" dirty="0" smtClean="0">
                    <a:cs typeface="Helvetica" pitchFamily="34" charset="0"/>
                  </a:rPr>
                  <a:t>(green), </a:t>
                </a:r>
                <a:r>
                  <a:rPr lang="en-GB" dirty="0"/>
                  <a:t>-</a:t>
                </a:r>
                <a:r>
                  <a:rPr lang="en-GB" dirty="0" smtClean="0"/>
                  <a:t>33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</m:oMath>
                </a14:m>
                <a:r>
                  <a:rPr lang="da-DK" dirty="0">
                    <a:cs typeface="Helvetica" pitchFamily="34" charset="0"/>
                  </a:rPr>
                  <a:t> (</a:t>
                </a:r>
                <a:r>
                  <a:rPr lang="da-DK" dirty="0" smtClean="0">
                    <a:cs typeface="Helvetica" pitchFamily="34" charset="0"/>
                  </a:rPr>
                  <a:t>black)</a:t>
                </a:r>
                <a:endParaRPr lang="da-DK" dirty="0">
                  <a:cs typeface="Helvetica" pitchFamily="34" charset="0"/>
                </a:endParaRPr>
              </a:p>
              <a:p>
                <a:pPr marL="657860" lvl="1" indent="-246380"/>
                <a:endParaRPr lang="da-DK" sz="1600" dirty="0">
                  <a:cs typeface="Helvetica" pitchFamily="34" charset="0"/>
                </a:endParaRPr>
              </a:p>
              <a:p>
                <a:pPr indent="-255905"/>
                <a:endParaRPr lang="en-US" dirty="0">
                  <a:cs typeface="Helvetica" pitchFamily="34" charset="0"/>
                </a:endParaRPr>
              </a:p>
              <a:p>
                <a:pPr marL="657860" lvl="1" indent="-246380"/>
                <a:endParaRPr lang="en-US" dirty="0"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598"/>
                <a:ext cx="8686800" cy="533402"/>
              </a:xfrm>
              <a:blipFill>
                <a:blip r:embed="rId2"/>
                <a:stretch>
                  <a:fillRect t="-17045" b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057400"/>
            <a:ext cx="6648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/>
              </a:rPr>
              <a:t>Coming next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Monte Carlo studies with other particle weights (transverse momentum and pseudorapidity) </a:t>
            </a:r>
          </a:p>
          <a:p>
            <a:pPr lvl="1"/>
            <a:r>
              <a:rPr lang="en-GB" dirty="0" smtClean="0"/>
              <a:t>Run analysis </a:t>
            </a:r>
            <a:r>
              <a:rPr lang="en-GB" dirty="0"/>
              <a:t>using MC-true particles and compare </a:t>
            </a:r>
            <a:r>
              <a:rPr lang="en-GB" dirty="0" smtClean="0"/>
              <a:t>with results </a:t>
            </a:r>
            <a:r>
              <a:rPr lang="en-GB" dirty="0"/>
              <a:t>at the </a:t>
            </a:r>
            <a:r>
              <a:rPr lang="en-GB" dirty="0" smtClean="0"/>
              <a:t>reconstruction level</a:t>
            </a:r>
            <a:endParaRPr lang="da-DK" dirty="0" smtClean="0">
              <a:latin typeface="Helvetica" pitchFamily="34" charset="0"/>
            </a:endParaRPr>
          </a:p>
          <a:p>
            <a:r>
              <a:rPr lang="da-DK" dirty="0" smtClean="0">
                <a:latin typeface="Helvetica" pitchFamily="34" charset="0"/>
              </a:rPr>
              <a:t>PID techniques and switch from pseudorapidity to rapidity</a:t>
            </a:r>
          </a:p>
          <a:p>
            <a:r>
              <a:rPr lang="da-DK" dirty="0" smtClean="0">
                <a:latin typeface="Helvetica" pitchFamily="34" charset="0"/>
              </a:rPr>
              <a:t>Moving the analysis code to the central Git repository</a:t>
            </a:r>
          </a:p>
          <a:p>
            <a:r>
              <a:rPr lang="da-DK" dirty="0" smtClean="0"/>
              <a:t>Extending and optimizing event, track and PID selection criteria for CBM energies</a:t>
            </a:r>
          </a:p>
          <a:p>
            <a:r>
              <a:rPr lang="da-DK" dirty="0" smtClean="0"/>
              <a:t>Adding the interface for centrality determination </a:t>
            </a:r>
          </a:p>
          <a:p>
            <a:r>
              <a:rPr lang="da-DK" dirty="0" smtClean="0"/>
              <a:t>Implementing other multi-particle observables in flow analyses </a:t>
            </a:r>
          </a:p>
          <a:p>
            <a:pPr lvl="1"/>
            <a:r>
              <a:rPr lang="da-DK" dirty="0" smtClean="0"/>
              <a:t>Symmetric cumulants (SC)</a:t>
            </a:r>
          </a:p>
          <a:p>
            <a:pPr lvl="1"/>
            <a:r>
              <a:rPr lang="da-DK" dirty="0" smtClean="0"/>
              <a:t>Symmetry plane correlations</a:t>
            </a:r>
          </a:p>
          <a:p>
            <a:pPr lvl="1"/>
            <a:r>
              <a:rPr lang="da-DK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AutoShape 2" descr="data:image/jpeg;base64,/9j/4AAQSkZJRgABAQAAAQABAAD/2wCEAAkGBxAPEBUPDxAQEBAPDxAQEA8PEBAQDw4PFREWFhUVFRUYHiggGBomHRYXITEhJSkrLi4uGB8zODMsNygtLisBCgoKDg0OGxAQFzIlHh8tListKy0tMS0tLS0tLS8tLi0tLS0vLSstLS0tLS0tLSstLS0wLS0tNzUtNzcrNy8tLv/AABEIAJ4BPwMBIgACEQEDEQH/xAAbAAACAwEBAQAAAAAAAAAAAAAAAQIEBQYDB//EAEMQAAEEAQMBBQMHCgUDBQAAAAEAAgMRBAUSITEGEyJBUTJhcRQVI4GRstEzUlNic4KSk6HBQkNUcrEHovAWY6Ph8f/EABkBAQEBAQEBAAAAAAAAAAAAAAABBAMCBf/EAC8RAAICAQIEBAUDBQAAAAAAAAABAhEDEiEEMUHwE1GR4SIyYYGxFEJiI0NSodH/2gAMAwEAAhEDEQA/APuKEIQAhCEAIQhACSaRQAkmkgEUJpKASCmkoUSSZQgEkmhCiKSaSgEkmkoASTSUKJJNCAikpJKAikpJKFEkmkoBJJpWEKAYSpdyfUJGVR71S0NxujPx+C8yp96k42psUghnVCbOqA2EIQtRxBCEIAQhCAEIQgEhBQgEkmUKASSaEKIpJpKAEk0kAkJpKFEkmkgEhMpKASSaShRJJpIBJKSShSKE0lAQkdQJ9FRdOvfUXVGT8P8AlYhn96zZZ06OkI2aJnS79Zpn96O/XHxDppNMTKbZllCf3qbZ/eqshNJsxutejOqpae+7+r+6us6rTB2rObVGuhCFsOAIQhACEIQAhCEAJJpFACSaRQAUk0lACRTSQokIKFAJJNBQokk0lAJJNCgEkmkoUSSaSASSkkoBJFNJQpXzot8bmjqWmviOQuNM67krj+1GnGN3fRj6N3tgf4HevwKx8XF1qXQ74WrplTv0d+sc5CXylfO8Q1aDaE69GzrEblLe0HTXzESOFRA3z/me4e73rpjbm6R4klFWzoNKiLYwT1f4vgPJXWdUJs6r6sVSSMbdmshCFrOIIQhACEIQAhCEAIQhAJCChAJBQhQCQhCFEUk0lAJCaSFEhMpKASSy4ceSW3meVtveA1pAa0BxAA49y9Pm1/8AqJv4m/guam3uonql5l9CofNr/wDUzfa38Ejpsn+pm/7PwU1S/wAfwKXmX1EmlROmyf6mb/s/BUs/Ela01kSurmjso1zR4XmWRpXp/B6UU+psd631XhmZrI2l3p6rEh1WM8FwBHUHghUdYzWTMMDHW5xF1zQXCfErTaPaxb7nSadqLZ2GSqYDV31I60vbHyWvBIPAJB+K4zE0zIa3YyTbH6bel9aW/h6RI1u0TvA61tZ1+xTFmyS/aWcIrqX58wDpR+KpS57zYLGOBFEG+QvX5kf+nd/BH+CkNFf+nP8ALj/Be34r6fg8rQupyc+jNJJbbbJpvUAelqo/Qz5O/ou2OiP/AE5/lsS+Y3/pv/iYsr4Nv9p2Wf6mLoXZ3HAD3u72Qc7Dw1p/2+f1rp6WPJAY3ljiHFoDg8DaaPlQV3Cyb4u/etGHTD4ao5zblvZbQ3qhNnVaDkaqEKMjw3r5kD6yaC0nIdrx+VN+qrJPG2zQsdRazNQztrbdQ8LgXPY9jQDI1vtCyDzx6qlLnfSBoJMjXlzQbc5he4xsDwzh0dWeTY4XCWZLY0w4aUlZvjI45FO4Lmgg7WkkWT6cL2Y8Hp5cLlflrW923Y+Nm8BjX7x+UL2uDjyHmxYB4pauBL+cSXVCHWS5wdt8w3wt+rhSGZN0XJw7irNdeQed5b5bA767IUo3X/8AlLyP5U/sh94rQZSwhcPg6zqUbAH40k8jy6y4BrY3hzfDwB4du43zyKtPO7TajC4Mdhs3Oe1jS0SuaXFhdxR5uq8tvnaA7dC4s9o9Uuvm4fl3M9skbBfn9hvolrGbq7oInQxNjm72Xvmx0WmMQF7K33/ipteddRaA7VC4sdodUsj5vBqZ7BTnDe0NcWmzwLIHPvUcXtFqr3MadPa3ewlznF4ax/ebRfurqPcgO2QuU0rVdRkyG97jtZAaZINrmmN/jJLST4qpoJ6GwQqseq6lGXnuJJnGcscx8bGxReJ20ROadzmkBniI43En0QHaoXHs1/UnUW4AFECRr3OaS7cAQw+nN2fRe+h6hnzZA76IxwGMk+HaN+1tcHkc2gOpQhCA8ioqRSXkpS0z2P35PvlXFS0z2P35PvlXLXPH8qPUuY0KG5G5etSJRJV8iOxS9tyRXl0yo5rP0ON5st5TwtFZGeG0uhLAgRhZv08Lujr4rqitDjgeStsbSKTtd4pI5t2TCahuRuXuzyTQkCherBzWvPqR59GN/us3QMovBN/4ir3aIHdIQCajbdc+qzez+K5jS3rtcQT+tfP9bXypt+L6muNaDrGOsA+5SZ1VfEdxSst6rdF2jgzUVLOl2tcQ7oK9oNa11W3c7yB4H1q6s7UQQd5LQG9Xv/JNbbbD23yTzR8l3yP4TzjScjEypDdNcG8vLiXzAsviVoe7w3u2ht+V0s3UtWjxoy6QiERvjm+kqOGJzjT4nOYfpHmya9Vbzxs3GUV4I9xnjdOSwTu8Jc00TyCBVhcT/wBRNzGQT+wzG1V78iRkNhhPsS7HGnAe/jlYYrVPS2fUm9GPUldd9+50Gha5jzOLIZWAR79zojIx8GOXAgmKQWbN80r+k9r8CR7Y4cmIFwmcIg55ETY7txqg1u0E8+a5LSdRxsnVGTt1KTNljxJWl8eHHFCI3dGPeDwb6WFk6Jpgk7PZboYw7IkdLucIy6ZzWz9A702g8BdvCjB8++130yPPPJG2u+33vf1LS+3ulzSjHjzI3SOdtjvftkPo17hTj8Cuj/zT+zb94r5HpHazRn4un4vyY5WQx8LG47IwZMeYcOkd6i+f6r64Pyp/Zt+8VqXIxvmUm6sdoLopLIshrSa9Aos1gkX3Et1YG08mul/0WnFM13LXNcASCWkGiOoU7VJyMyTVvzYZTQcTbSPZF0E36t0LYZXAuId4eW1V8efX+i0HyBoskAepNBDXAixVHmx0KAoO1Mgg93JsMe/2TvB3VVf+dUjrLQaMU11urZzVLRDwfTjrz0TtAZztUsO2RSW3oXtLWk7q+Neafzr/AOzMa60zi/ctC0WgM751H6Kb+Dp0/FeuLqAkO3u5G8E25tNv0VmOVrvZINEg0bojqFMFANCEIDyKSZSXkpR0z2P35PvlWyqWmnwfvyffKuLjD5Ue5cyKzu0ue/GwsnJjDS/HxZ5mB4JaXsjc4WBViwtFVNXwG5WPLjPLmsyIZIXObW5rZGFpIvi+VQcI/thmM0/5Y6WDc+fCiBk07Mx2QNmP0ji177mABFFtDg9bXth9s8uXHYI248s2VqT8HEygyWLFlja0udOYi4upu17du7kt6rbZ2SuFkE2blTxwzYk0IkbjNMRxnbmtBZGLBoA3Z8PFJZPYnHeJAJZ4zJnfOETonNa7Ey9tOdFx0dyS11jkr1tff09zzvXf19jWw2ZjYXiaTGkyPF3T2RyRQnwjbvYXOI5u6PSlxw7YZ0bM1jxi5D8bLxMPGyYmSR48mROWte17S5x+jLhdO93C62LSZBjSQPzMmR8wePlLjE2ePc3b9HsaGtqrHHWysfE7DRsxDguy8mSCo+5BbjRuxpGSCRsrHRxgl+4Akuu/Pqoq6l6Fc9oc9kOfGRivytMNmUNljgfC7HMwd3dk7h7O3cB52rGqavlt06PUGT40DW4TcjIEuNJNve6NrgI6lbt5JFG+oXueyDfk88PyvJ7zNeXZWURAZ52933ewgs2NbtoeFo6KZ7JsdiwYcuRPNFjTQygPEIMzYaMcUm1oBYCAfU0LKe3uPc09AlyH4sL8trG5D4mPmZGCGMe4XtAJPS66+SvoQowTaheb5KWdmansNDz/AKBSU1FblUWzH7QTyMyWiIOJcQPD1oNWjiDaPEA1x5PFWVWOoMDt4bbzxuPWlPvzMQy9pddHrXCxJrU3fPod3ySosYk4dIQ3o1vJ998K+zqvHExWxN2sHvJPVx9SvdvVaoJpbnKT8jTVPMbxwOvmCAS/o0UeD1/oriRC1NWjlF07OSnYWHvAdu3cSSIW950Y83u47x20g1xtVZ2M2R4adwcdkTZC7fP3LD4+9a+tzS4bbF3wuiycIXbW+yI+WiNgc0PJcCSOnmR9io5Wng7RtaSHubuoPDPF3kZc5/iJuuAasrDPEz6mPOmu+/8Apj6fhxxtt1DvGy7e8ijhhD99Rh8Y5LuDRW1p8LejGtY32i1rW13jhZdtNFt8iq814Q6ewU5sRYNu+nhpMW3lschNnlzi4EchauFjFtBwPh7sNJp/LWckP6nzFuTHjd79/c858ka27+yPTD0+FjjIyGNj3clwjja/nysBe/8Amn9m37xXsxlen1Lx/wA0/s2/eK3LkfNZhDR2ObujyOu8AcNYbNgAeQseSUGhNB3HI8DY6JY4NIcd19OjeennS0ToUXkXD4Vz093Hsj+qb9DiLHRguaJK3bdoJAN+nvWTwP4/7N/6nprfoil8xQ0QZrcNpslvhoOuh5DxH4UFW1LSGBoDJwDI4Nt76bdO54uzR46dArruzUQqi7hzS4miXtB6X7xx8CVI9mYDd7yHG6JBaOvAFdOR/CFHhbVaF6nqPERTvxH6Hnk6PG575BNtLn7y0Fo8QYAQT+6PgCfVQxtGYI2MfOSQS8lrqaS+Puxt+y/jyvSPszFTtxdb3SHh26gSQDZA5r7LI56q0NDi2sbbiI2bW9Pfz8fEVVid24L1PDzpKlkfp9DOOiRu+jGSdwa1tA9Swkm+f1ui9fmNnJOQ4l29zSSKG4jn3+zXvsq9JosbnOcS4F7nOsUCC6ro/UvKfs/C8MsvHdivCa3DdfP9ftKvg/wXqP1F/wBx+iKWRpEIBccjb9IHOoii4E8UD18X1cK3pODGyVzo5d5YwRPb1p3tWT6qMXZqFoIt5u6J2+GyORx1469Vd0vS2Y27YXHeQTuryFeQVhiaknpS+5MmZODSm39i8hCFqMJ5FJSKS8lM3TfY/fk++ValfTS6i4hpIaOrqHQe9VNNPg/fk++VYlaXNLQ4sJaQHiiWkjggHix71wh8p0fM4PC/6gSnBn1B8ONIIIw75LjSyuyseTcQY8lrmeCuLeBXB4W9ldsMeFsb54cyJsjYy578WQRwd5J3bRK7o0k+XPBF9QqMvYYz/KH5eWZp8rCdg99HjxY4ZEXB24taTvduA5J6cClV1v8A6eOzXB8+bueYYYnvOJE43FIXtdFZ+hB4Dg32q6rptZ43ov6326hx2ZZigyZ5NPDhKGwvEIeNtNMtEDh1+dAEkKMva5kUj5ZnSxQR6dHlPxZMUtmj3ZLo+8LrvyrZXTnzVyTsq18OfA6V23VJZZXEMAMHeQsjoc+Ktl3x1VDUuxDslsvfZhdJkadFgvkGO1oqPIdKJA0Or/Ftr3Xaiqu/Ir79S9D20xHtcQMgPZPDj9w/HkZkPknbui2xuo05oJs1wDdL2h7UwPwpdQDZmw44nLhJHskJhsPAaT+cC34grne23ZSWR0k8Imn+VZeDJNFAMfvIo8aCRgLBMdkluLTTqrrzS2OzOkyP004edE1jHtmhETRFG8YjiRGJBD4GybTZ28WnQdUVtJ7UZD5mR5TdPiMsTpnYseYX5+OzujI3dGWgP467aq75Ctwds8eTHblRwZ0kUhpmzDlLnjZuLwPzB03dL6WquH2MkbLDJNnSZDcSGeHHD4ImyBssfd/SyNNyENA8h0SzuwwlxMPF+UV83sDAX48c0U/0ezc6F5Ldw6tPO0+qOuhFfU9srt/gxta68iRr8RmaHQ48kgbiuJBkfQ8AFG7pWNL7UDIzpsJsEwbBHC9uTsd3UgkaXWTVNB42mzu56Us/G7BNZC6AZLiH6T817u6Fhu97u9rd18fs+7qtXTuz7sfKOSzIJZJjQQSwGJtPdA0tY8Pu28E23n4q7Dc1MlcprwcCHC+OvwXXShU8jFa7qFlz43NUjtjlpZxsWW0+YW7oDN79/wDhYKvyLj/9WsvN0qISkbfMdCR5D0XXYcDGMDY2hrasAe//AJWbh8bc9+h1ySVbdT1QzqhDeq+gZzTQhC0HIRFqBiF351X/AIF6IQHm2ECutjzs2ePP1UmtA6CvgpISi2CiGC93nVfVdqSEICEIQAhCEAIQhACEihANK0ihAStK1EoUAikmkoUy9P8AY/fk++VbVKAOjBa5jydzjbWOcCC4kchevf8A6kv8t/4LPF0qOr5li0bl4d/+rJ/Lf+CO/H5sn8t/4K6kSj3tFrw78ej/AOW/8Ejkt8w/+W/8E1IUWLRarfKm/rfwP/BHypv638D/AME1LzFFncjcq/ypnv8A4X/gvN+oRN4c8N/3WP8AlNS8xpZc3JFypfOkH6Vn2ps1GF3SRpr0N0prj5l0vyLRKRXj8sj/ADx/VQdqEPTvWA+m4I5R8xTMTUvyx+I+6Fu4Drjb8K+zhc7qM7XSktIcLHI5HQLc0d9x/BxWbC/6jOk18KLqG9UFNvVaziaKEIWg5ghCEAIQhACEIQAhCEAIQhACEIQAkmkUAJJpFACSaRUAJItJQoIQSkSgBFJWglCjpCSRKlglaLXmXKBkU1Cj3tczr3ilP6rWj+/91uOnAWLmlpcSbBcVm4iVxo641TswMhi3+xEVRySfnybR8GD8SVkZreDS3ezcrRjNA8i7d/uuysvDpLLfkdsr+A3ty4XtbFtyy7ykjY76x4T/AMBdf3y5jtYQ6WOuoY6/gXcf3Wji2pYznh2kZcC6vQPYd/u/sudxsf3rpNIbsBB86IWfhVUj3lexeIQ3qmUN6r6BnNBCELucwQhCAEIQgBCEIAQhCAEIQgBCEIAQhCASEFCASiVIopQpBCdIpQEUlOkqQpGkKVIpSgRpRcFMhRcEYPCRyqyzUrUjVWfDfouM76HtGFkauGyuaT5iufKl5T5zSLsLRy9Ehl5fGxx9SOftVT/0vj/mD4FzyPsKwyhlO6lA5/M1dgO1tvd6MFq9omY9jTuaW7nXXpwtiLRo2cNawD3L1+bx7l4jhyJ3Z7c41RWOpH0WFqupfSh7mkNIAvqBXqumOB8F5v0pruoaV6njySVWeYyimZ2BlNoEEG/NaHzkAqbuysR6FzP9j3NH2dE4uykQNl8jvcZHUpGOZckG4PqbuJkh7QfUK2w8qnjYYYAB0A9SrcbFvhqrc4S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da-DK" b="1" dirty="0" smtClean="0"/>
              <a:t>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838200"/>
          </a:xfrm>
        </p:spPr>
        <p:txBody>
          <a:bodyPr>
            <a:noAutofit/>
          </a:bodyPr>
          <a:lstStyle/>
          <a:p>
            <a:r>
              <a:rPr lang="da-DK" sz="2800" b="1" dirty="0" smtClean="0"/>
              <a:t>Quantifying anisotropic </a:t>
            </a:r>
            <a:r>
              <a:rPr lang="da-DK" sz="2800" b="1" dirty="0"/>
              <a:t>flow with Fourier </a:t>
            </a:r>
            <a:r>
              <a:rPr lang="da-DK" sz="2800" b="1" dirty="0" smtClean="0"/>
              <a:t>series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686800" cy="1219199"/>
          </a:xfrm>
        </p:spPr>
        <p:txBody>
          <a:bodyPr>
            <a:noAutofit/>
          </a:bodyPr>
          <a:lstStyle/>
          <a:p>
            <a:r>
              <a:rPr lang="da-DK" dirty="0" smtClean="0"/>
              <a:t>In the context of flow analysis, we use the 2nd parameterization to describe the anisotropic emission of particles in the transverse plane after heavy-ion collision: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AutoShape 5" descr="{\displaystyle r(\theta )={\frac {ab}{\sqrt {(b\cos \theta )^{2}+(a\sin \theta )^{2}}}}={\frac {b}{\sqrt {1-(e\cos \theta )^{2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616772" cy="9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04800" y="3581401"/>
                <a:ext cx="8686800" cy="121919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SzPct val="125000"/>
                  <a:buFont typeface="Arial" panose="020B0604020202020204" pitchFamily="34" charset="0"/>
                  <a:buChar char="•"/>
                  <a:defRPr kumimoji="0" sz="24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90000"/>
                  <a:buFont typeface="Courier New" panose="02070309020205020404" pitchFamily="49" charset="0"/>
                  <a:buChar char="o"/>
                  <a:defRPr kumimoji="0" sz="2200" kern="1200">
                    <a:solidFill>
                      <a:schemeClr val="accent2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1800" kern="1200">
                    <a:solidFill>
                      <a:schemeClr val="accent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1400" kern="1200">
                    <a:solidFill>
                      <a:schemeClr val="accent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400" kern="1200">
                    <a:solidFill>
                      <a:schemeClr val="accent3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a-DK" dirty="0">
                    <a:effectLst/>
                  </a:rPr>
                  <a:t> </a:t>
                </a:r>
                <a:r>
                  <a:rPr lang="da-DK" dirty="0" smtClean="0">
                    <a:effectLst/>
                  </a:rPr>
                  <a:t>: flow amplitudes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0" dirty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sym typeface="Mathematica1"/>
                          </a:rPr>
                          <m:t>𝚿</m:t>
                        </m:r>
                      </m:e>
                      <m:sub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a-DK" dirty="0" smtClean="0">
                    <a:effectLst/>
                  </a:rPr>
                  <a:t> : symmetry planes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dirty="0" smtClean="0">
                    <a:effectLst/>
                  </a:rPr>
                  <a:t>Anisotropic flow is quantified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sym typeface="Mathematica1"/>
                          </a:rPr>
                          <m:t>𝚿</m:t>
                        </m:r>
                      </m:e>
                      <m:sub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</a:t>
                </a:r>
                <a:endParaRPr lang="en-US" dirty="0">
                  <a:effectLst/>
                </a:endParaRPr>
              </a:p>
              <a:p>
                <a:pPr lvl="1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da-DK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smtClean="0">
                    <a:effectLst/>
                  </a:rPr>
                  <a:t>is </a:t>
                </a:r>
                <a:r>
                  <a:rPr lang="en-US" dirty="0">
                    <a:effectLst/>
                  </a:rPr>
                  <a:t>directed </a:t>
                </a:r>
                <a:r>
                  <a:rPr lang="en-US" dirty="0" smtClean="0">
                    <a:effectLst/>
                  </a:rPr>
                  <a:t>flow</a:t>
                </a:r>
              </a:p>
              <a:p>
                <a:pPr lvl="1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da-DK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is elliptic </a:t>
                </a:r>
                <a:r>
                  <a:rPr lang="en-US" dirty="0" smtClean="0">
                    <a:effectLst/>
                  </a:rPr>
                  <a:t>flow</a:t>
                </a:r>
              </a:p>
              <a:p>
                <a:pPr lvl="1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da-DK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is triangular </a:t>
                </a:r>
                <a:r>
                  <a:rPr lang="en-US" dirty="0" smtClean="0">
                    <a:effectLst/>
                  </a:rPr>
                  <a:t>flow</a:t>
                </a:r>
              </a:p>
              <a:p>
                <a:pPr lvl="1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 dirty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da-DK" b="1" i="1" dirty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is quadrangular flow, </a:t>
                </a:r>
                <a:r>
                  <a:rPr lang="en-US" dirty="0">
                    <a:effectLst/>
                  </a:rPr>
                  <a:t>etc</a:t>
                </a:r>
                <a:r>
                  <a:rPr lang="en-US" dirty="0" smtClean="0">
                    <a:effectLst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81401"/>
                <a:ext cx="8686800" cy="1219199"/>
              </a:xfrm>
              <a:prstGeom prst="rect">
                <a:avLst/>
              </a:prstGeom>
              <a:blipFill>
                <a:blip r:embed="rId3"/>
                <a:stretch>
                  <a:fillRect l="-140" t="-9500" b="-136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7908" y="6368534"/>
            <a:ext cx="745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</a:rPr>
              <a:t>S. Voloshin and Y. Zhang, Z.Phys. C70 (1996) </a:t>
            </a:r>
            <a:r>
              <a:rPr lang="en-US" dirty="0" smtClean="0">
                <a:effectLst/>
              </a:rPr>
              <a:t>665-672 (700+ citations!)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30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8839200" cy="838200"/>
          </a:xfrm>
        </p:spPr>
        <p:txBody>
          <a:bodyPr>
            <a:noAutofit/>
          </a:bodyPr>
          <a:lstStyle/>
          <a:p>
            <a:pPr algn="ctr"/>
            <a:r>
              <a:rPr lang="da-DK" b="1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Multiparticle correlation techniques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Technical problem which plagued this field for decade: How to remove self-correlations?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648200"/>
            <a:ext cx="8686800" cy="213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dirty="0" smtClean="0">
                <a:effectLst/>
                <a:latin typeface="Helvetica" pitchFamily="34" charset="0"/>
              </a:rPr>
              <a:t>Formalism of generating functions developed by Ollitrault </a:t>
            </a:r>
            <a:r>
              <a:rPr lang="da-DK" i="1" dirty="0" smtClean="0">
                <a:effectLst/>
                <a:latin typeface="Helvetica" pitchFamily="34" charset="0"/>
              </a:rPr>
              <a:t>et al</a:t>
            </a:r>
            <a:r>
              <a:rPr lang="da-DK" dirty="0" smtClean="0">
                <a:effectLst/>
                <a:latin typeface="Helvetica" pitchFamily="34" charset="0"/>
              </a:rPr>
              <a:t> and used at RHIC is only approximate </a:t>
            </a:r>
            <a:endParaRPr lang="da-DK" sz="1600" dirty="0" smtClean="0">
              <a:effectLst/>
              <a:latin typeface="Helvetica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da-DK" dirty="0" smtClean="0">
                <a:effectLst/>
                <a:latin typeface="Helvetica" pitchFamily="34" charset="0"/>
              </a:rPr>
              <a:t>For data analysis at LHC we have prepared something better...</a:t>
            </a:r>
            <a:endParaRPr lang="da-DK" sz="1600" b="1" dirty="0" smtClean="0">
              <a:solidFill>
                <a:srgbClr val="00B05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58385"/>
            <a:ext cx="4262438" cy="17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00200"/>
            <a:ext cx="66294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Multiparticle correlation techniques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6868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Monte Carlo study, fixed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/>
              <a:t> = 0.05 as an input: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05574"/>
            <a:ext cx="2519363" cy="72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838200"/>
          </a:xfrm>
        </p:spPr>
        <p:txBody>
          <a:bodyPr>
            <a:noAutofit/>
          </a:bodyPr>
          <a:lstStyle/>
          <a:p>
            <a:r>
              <a:rPr lang="da-DK" sz="3200" b="1" dirty="0" smtClean="0"/>
              <a:t>The essence of the idea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33400"/>
          </a:xfrm>
        </p:spPr>
        <p:txBody>
          <a:bodyPr>
            <a:noAutofit/>
          </a:bodyPr>
          <a:lstStyle/>
          <a:p>
            <a:r>
              <a:rPr lang="da-DK" dirty="0" smtClean="0"/>
              <a:t>Estimating </a:t>
            </a:r>
            <a:r>
              <a:rPr lang="da-DK" dirty="0"/>
              <a:t>flow harmonics </a:t>
            </a:r>
            <a:r>
              <a:rPr lang="da-DK" dirty="0" smtClean="0"/>
              <a:t>with 2-particle correlation: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898" y="1904999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srgbClr val="0070C0"/>
                </a:solidFill>
                <a:effectLst/>
              </a:rPr>
              <a:t>e</a:t>
            </a:r>
            <a:r>
              <a:rPr lang="da-DK" sz="1400" b="1" dirty="0" smtClean="0">
                <a:solidFill>
                  <a:srgbClr val="0070C0"/>
                </a:solidFill>
                <a:effectLst/>
              </a:rPr>
              <a:t>vent </a:t>
            </a:r>
          </a:p>
          <a:p>
            <a:r>
              <a:rPr lang="da-DK" sz="1400" b="1" dirty="0" smtClean="0">
                <a:solidFill>
                  <a:srgbClr val="0070C0"/>
                </a:solidFill>
                <a:effectLst/>
              </a:rPr>
              <a:t>average</a:t>
            </a:r>
            <a:endParaRPr lang="da-DK" sz="1400" b="1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356431" y="2089223"/>
            <a:ext cx="457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8" name="TextBox 7"/>
          <p:cNvSpPr txBox="1"/>
          <p:nvPr/>
        </p:nvSpPr>
        <p:spPr>
          <a:xfrm>
            <a:off x="723898" y="2524779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0070C0"/>
                </a:solidFill>
                <a:effectLst/>
              </a:rPr>
              <a:t>particle </a:t>
            </a:r>
          </a:p>
          <a:p>
            <a:r>
              <a:rPr lang="da-DK" sz="1400" b="1" dirty="0" smtClean="0">
                <a:solidFill>
                  <a:srgbClr val="0070C0"/>
                </a:solidFill>
                <a:effectLst/>
              </a:rPr>
              <a:t>average</a:t>
            </a:r>
            <a:endParaRPr lang="da-DK" sz="1400" b="1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485898" y="2362199"/>
            <a:ext cx="464723" cy="3639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8" y="1970313"/>
            <a:ext cx="5905502" cy="1687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04800" y="3809999"/>
                <a:ext cx="8686800" cy="5334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SzPct val="125000"/>
                  <a:buFont typeface="Arial" panose="020B0604020202020204" pitchFamily="34" charset="0"/>
                  <a:buChar char="•"/>
                  <a:defRPr kumimoji="0" sz="24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90000"/>
                  <a:buFont typeface="Courier New" panose="02070309020205020404" pitchFamily="49" charset="0"/>
                  <a:buChar char="o"/>
                  <a:defRPr kumimoji="0" sz="2200" kern="1200">
                    <a:solidFill>
                      <a:schemeClr val="accent2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1800" kern="1200">
                    <a:solidFill>
                      <a:schemeClr val="accent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1400" kern="1200">
                    <a:solidFill>
                      <a:schemeClr val="accent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400" kern="1200">
                    <a:solidFill>
                      <a:schemeClr val="accent3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da-DK" dirty="0" smtClean="0">
                    <a:effectLst/>
                  </a:rPr>
                  <a:t>The ‘trick’ works for any number of particles in the correlator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da-DK" i="1" dirty="0" smtClean="0">
                    <a:effectLst/>
                  </a:rPr>
                  <a:t>k</a:t>
                </a:r>
                <a:r>
                  <a:rPr lang="da-DK" dirty="0" smtClean="0">
                    <a:effectLst/>
                  </a:rPr>
                  <a:t>-particle correlations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b="0" i="1" smtClean="0">
                            <a:effectLst/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a-DK" b="0" i="1" smtClean="0">
                            <a:effectLst/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da-DK" b="0" i="1" smtClean="0">
                            <a:effectLst/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da-DK" dirty="0" smtClean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09999"/>
                <a:ext cx="8686800" cy="533400"/>
              </a:xfrm>
              <a:prstGeom prst="rect">
                <a:avLst/>
              </a:prstGeom>
              <a:blipFill rotWithShape="1">
                <a:blip r:embed="rId3"/>
                <a:stretch>
                  <a:fillRect l="-140" t="-20690" r="-491" b="-8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4724398"/>
            <a:ext cx="8686800" cy="175260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dirty="0" smtClean="0">
                <a:effectLst/>
              </a:rPr>
              <a:t>But in the real world, there are subtleties...</a:t>
            </a:r>
          </a:p>
          <a:p>
            <a:pPr lvl="1" fontAlgn="auto">
              <a:spcAft>
                <a:spcPts val="0"/>
              </a:spcAft>
            </a:pPr>
            <a:r>
              <a:rPr lang="da-DK" dirty="0" smtClean="0">
                <a:effectLst/>
              </a:rPr>
              <a:t>Trivial self-correlations</a:t>
            </a:r>
          </a:p>
          <a:p>
            <a:pPr lvl="1" fontAlgn="auto">
              <a:spcAft>
                <a:spcPts val="0"/>
              </a:spcAft>
            </a:pPr>
            <a:r>
              <a:rPr lang="da-DK" dirty="0" smtClean="0">
                <a:effectLst/>
              </a:rPr>
              <a:t>Other sources of physical correlations (‘nonflow’)</a:t>
            </a:r>
          </a:p>
          <a:p>
            <a:pPr lvl="1" fontAlgn="auto">
              <a:spcAft>
                <a:spcPts val="0"/>
              </a:spcAft>
            </a:pPr>
            <a:r>
              <a:rPr lang="da-DK" dirty="0" smtClean="0">
                <a:effectLst/>
              </a:rPr>
              <a:t>Detector artifacts</a:t>
            </a:r>
            <a:endParaRPr lang="da-DK" dirty="0">
              <a:effectLst/>
            </a:endParaRPr>
          </a:p>
          <a:p>
            <a:pPr lvl="1" fontAlgn="auto">
              <a:spcAft>
                <a:spcPts val="0"/>
              </a:spcAft>
            </a:pPr>
            <a:endParaRPr lang="da-DK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68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Cornerstones </a:t>
            </a:r>
            <a:r>
              <a:rPr lang="da-DK" sz="2800" b="1" dirty="0"/>
              <a:t>of flow analyses with correlation </a:t>
            </a:r>
            <a:r>
              <a:rPr lang="da-DK" sz="2800" b="1" dirty="0" smtClean="0"/>
              <a:t>techniques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76400"/>
            <a:ext cx="86868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fontAlgn="auto">
              <a:spcAft>
                <a:spcPts val="0"/>
              </a:spcAft>
              <a:buNone/>
            </a:pPr>
            <a:r>
              <a:rPr lang="da-DK" b="1" dirty="0" smtClean="0">
                <a:effectLst/>
              </a:rPr>
              <a:t>1.</a:t>
            </a:r>
            <a:r>
              <a:rPr lang="da-DK" dirty="0" smtClean="0">
                <a:effectLst/>
              </a:rPr>
              <a:t> The analytic expression between azimuthal correlators and flow degrees of freedom</a:t>
            </a:r>
          </a:p>
          <a:p>
            <a:pPr marL="868680" lvl="1" indent="-457200" fontAlgn="auto">
              <a:spcAft>
                <a:spcPts val="0"/>
              </a:spcAft>
              <a:buFont typeface="+mj-lt"/>
              <a:buAutoNum type="arabicPeriod"/>
            </a:pPr>
            <a:endParaRPr lang="da-DK" dirty="0" smtClean="0">
              <a:effectLst/>
            </a:endParaRPr>
          </a:p>
          <a:p>
            <a:pPr marL="868680" lvl="1" indent="-457200" fontAlgn="auto">
              <a:spcAft>
                <a:spcPts val="0"/>
              </a:spcAft>
              <a:buFont typeface="+mj-lt"/>
              <a:buAutoNum type="arabicPeriod"/>
            </a:pPr>
            <a:endParaRPr lang="da-DK" dirty="0">
              <a:effectLst/>
            </a:endParaRPr>
          </a:p>
          <a:p>
            <a:pPr marL="868680" lvl="1" indent="-457200" fontAlgn="auto">
              <a:spcAft>
                <a:spcPts val="0"/>
              </a:spcAft>
              <a:buFont typeface="+mj-lt"/>
              <a:buAutoNum type="arabicPeriod"/>
            </a:pPr>
            <a:endParaRPr lang="da-DK" dirty="0" smtClean="0">
              <a:effectLst/>
            </a:endParaRPr>
          </a:p>
          <a:p>
            <a:pPr marL="868680" lvl="1" indent="-457200" fontAlgn="auto">
              <a:spcAft>
                <a:spcPts val="0"/>
              </a:spcAft>
              <a:buFont typeface="+mj-lt"/>
              <a:buAutoNum type="arabicPeriod"/>
            </a:pPr>
            <a:endParaRPr lang="da-DK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8077200" cy="351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579" y="3212068"/>
            <a:ext cx="6502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R. S. Bhalerao, M. Luzum and J.-Y. Ollitrault</a:t>
            </a:r>
            <a:r>
              <a:rPr lang="en-US" sz="1600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6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PRC 84 034910 (2011</a:t>
            </a:r>
            <a:r>
              <a:rPr lang="en-US" sz="1600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60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" descr="https://cds.cern.ch/record/2202730/files/PbPb5TeV_redOnWhite.png?subformat=icon-1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48667"/>
            <a:ext cx="3048000" cy="26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733800"/>
            <a:ext cx="86868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dirty="0" smtClean="0">
                <a:effectLst/>
              </a:rPr>
              <a:t>A plethora of non-trivial and independent flow observables!</a:t>
            </a:r>
          </a:p>
          <a:p>
            <a:pPr marL="411480" lvl="1" indent="0" fontAlgn="auto">
              <a:spcAft>
                <a:spcPts val="0"/>
              </a:spcAft>
              <a:buNone/>
            </a:pPr>
            <a:endParaRPr lang="da-DK" dirty="0" smtClean="0">
              <a:effectLst/>
            </a:endParaRPr>
          </a:p>
          <a:p>
            <a:pPr fontAlgn="auto">
              <a:spcAft>
                <a:spcPts val="0"/>
              </a:spcAft>
            </a:pPr>
            <a:endParaRPr lang="da-DK" dirty="0" smtClean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724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We need as many independent observables as possible to describe such a complex system as heavy-ion collision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Cornerstones </a:t>
            </a:r>
            <a:r>
              <a:rPr lang="da-DK" sz="2800" b="1" dirty="0"/>
              <a:t>of flow analyses with correlation </a:t>
            </a:r>
            <a:r>
              <a:rPr lang="da-DK" sz="2800" b="1" dirty="0" smtClean="0"/>
              <a:t>techniques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76400"/>
            <a:ext cx="8686800" cy="434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fontAlgn="auto">
              <a:spcAft>
                <a:spcPts val="0"/>
              </a:spcAft>
              <a:buNone/>
            </a:pPr>
            <a:r>
              <a:rPr lang="da-DK" b="1" dirty="0" smtClean="0">
                <a:effectLst/>
              </a:rPr>
              <a:t>2.</a:t>
            </a:r>
            <a:r>
              <a:rPr lang="da-DK" dirty="0" smtClean="0">
                <a:effectLst/>
              </a:rPr>
              <a:t> Specific </a:t>
            </a:r>
            <a:r>
              <a:rPr lang="da-DK" dirty="0">
                <a:effectLst/>
              </a:rPr>
              <a:t>azimuthal correlators can be selected to correspond to different flow moments (this way we can constrain the underlying p.d.f. of flow fluctuations</a:t>
            </a:r>
            <a:r>
              <a:rPr lang="da-DK" dirty="0" smtClean="0">
                <a:effectLst/>
              </a:rPr>
              <a:t>!)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5214937" cy="9958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971800"/>
            <a:ext cx="86868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dirty="0" smtClean="0">
                <a:effectLst/>
              </a:rPr>
              <a:t>Example:</a:t>
            </a:r>
          </a:p>
          <a:p>
            <a:pPr marL="411480" lvl="1" indent="0" fontAlgn="auto">
              <a:spcAft>
                <a:spcPts val="0"/>
              </a:spcAft>
              <a:buNone/>
            </a:pPr>
            <a:endParaRPr lang="da-DK" dirty="0" smtClean="0">
              <a:effectLst/>
            </a:endParaRPr>
          </a:p>
          <a:p>
            <a:pPr fontAlgn="auto">
              <a:spcAft>
                <a:spcPts val="0"/>
              </a:spcAft>
            </a:pPr>
            <a:endParaRPr lang="da-DK" dirty="0" smtClean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4927937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a-DK" sz="20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Different flow moments carry by definition independent information about the underlying p.d.f. </a:t>
                </a:r>
                <a:r>
                  <a:rPr lang="da-DK" sz="20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da-DK" sz="2000" dirty="0">
                    <a:effectLst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 dirty="0">
                            <a:effectLst/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a-DK" sz="2000" i="1" dirty="0">
                            <a:effectLst/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a-DK" sz="2000" dirty="0">
                    <a:effectLst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27937"/>
                <a:ext cx="4572000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333" t="-2395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81600"/>
            <a:ext cx="2438400" cy="5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Cornerstones </a:t>
            </a:r>
            <a:r>
              <a:rPr lang="da-DK" sz="2800" b="1" dirty="0"/>
              <a:t>of flow analyses with correlation </a:t>
            </a:r>
            <a:r>
              <a:rPr lang="da-DK" sz="2800" b="1" dirty="0" smtClean="0"/>
              <a:t>techniques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76400"/>
            <a:ext cx="8686800" cy="3733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lvl="1" indent="0" fontAlgn="auto">
              <a:spcAft>
                <a:spcPts val="0"/>
              </a:spcAft>
              <a:buClr>
                <a:schemeClr val="tx1"/>
              </a:buClr>
              <a:buSzPct val="125000"/>
              <a:buNone/>
            </a:pPr>
            <a:r>
              <a:rPr lang="da-DK" sz="2400" b="1" dirty="0" smtClean="0">
                <a:solidFill>
                  <a:schemeClr val="tx1"/>
                </a:solidFill>
                <a:effectLst/>
              </a:rPr>
              <a:t>3.</a:t>
            </a:r>
            <a:r>
              <a:rPr lang="da-DK" sz="2400" dirty="0" smtClean="0">
                <a:solidFill>
                  <a:schemeClr val="tx1"/>
                </a:solidFill>
                <a:effectLst/>
              </a:rPr>
              <a:t> All </a:t>
            </a:r>
            <a:r>
              <a:rPr lang="da-DK" sz="2400" dirty="0">
                <a:solidFill>
                  <a:schemeClr val="tx1"/>
                </a:solidFill>
                <a:effectLst/>
              </a:rPr>
              <a:t>multi-particle azimuthal correlators can be expressed analytically in terms of </a:t>
            </a:r>
            <a:r>
              <a:rPr lang="da-DK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a-DK" sz="2400" dirty="0">
                <a:solidFill>
                  <a:schemeClr val="tx1"/>
                </a:solidFill>
                <a:effectLst/>
              </a:rPr>
              <a:t>-vectors =&gt; self-correlations can be removed completely with a single pass over all azimuthal </a:t>
            </a:r>
            <a:r>
              <a:rPr lang="da-DK" sz="2400" dirty="0" smtClean="0">
                <a:solidFill>
                  <a:schemeClr val="tx1"/>
                </a:solidFill>
                <a:effectLst/>
              </a:rPr>
              <a:t>angles</a:t>
            </a:r>
            <a:endParaRPr lang="da-DK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276600"/>
            <a:ext cx="8686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 dirty="0" smtClean="0">
                <a:effectLst/>
              </a:rPr>
              <a:t>Example: Analytic result for 4-p correlation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25780"/>
            <a:ext cx="7848600" cy="2779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71" y="3853710"/>
            <a:ext cx="1921129" cy="148029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6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Cornerstones </a:t>
            </a:r>
            <a:r>
              <a:rPr lang="da-DK" sz="2800" b="1" dirty="0"/>
              <a:t>of flow analyses with correlation </a:t>
            </a:r>
            <a:r>
              <a:rPr lang="da-DK" sz="2800" b="1" dirty="0" smtClean="0"/>
              <a:t>techniques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86525"/>
            <a:ext cx="762000" cy="365760"/>
          </a:xfrm>
        </p:spPr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76400"/>
            <a:ext cx="8686800" cy="3733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kumimoji="0"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  <a:defRPr kumimoji="0" sz="2200" kern="1200">
                <a:solidFill>
                  <a:schemeClr val="accent2"/>
                </a:solidFill>
                <a:latin typeface="Helvetica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Helvetica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400" kern="1200">
                <a:solidFill>
                  <a:schemeClr val="accent3"/>
                </a:solidFill>
                <a:latin typeface="Helvetica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lvl="1" indent="0" fontAlgn="auto">
              <a:spcAft>
                <a:spcPts val="0"/>
              </a:spcAft>
              <a:buClr>
                <a:schemeClr val="tx1"/>
              </a:buClr>
              <a:buSzPct val="125000"/>
              <a:buNone/>
            </a:pPr>
            <a:r>
              <a:rPr lang="da-DK" sz="2400" b="1" dirty="0" smtClean="0">
                <a:solidFill>
                  <a:schemeClr val="tx1"/>
                </a:solidFill>
                <a:effectLst/>
              </a:rPr>
              <a:t>4.</a:t>
            </a:r>
            <a:r>
              <a:rPr lang="da-DK" sz="2400" dirty="0" smtClean="0">
                <a:solidFill>
                  <a:schemeClr val="tx1"/>
                </a:solidFill>
                <a:effectLst/>
              </a:rPr>
              <a:t> Multi-particle cumulants are less sensitive to nonflow than the corresponding multiparticle correlators, and therefore provide much more reliable estimates for anisotropic flow observables</a:t>
            </a:r>
            <a:endParaRPr lang="da-DK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4" descr="http://skands.physics.monash.edu/students/simulatedCollision-blackHole400x2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14724"/>
            <a:ext cx="3505200" cy="2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6354"/>
            <a:ext cx="1143000" cy="10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505200"/>
            <a:ext cx="25050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 rot="18250576" flipV="1">
            <a:off x="558352" y="4462056"/>
            <a:ext cx="1369146" cy="110789"/>
          </a:xfrm>
          <a:prstGeom prst="rect">
            <a:avLst/>
          </a:prstGeom>
          <a:solidFill>
            <a:srgbClr val="FF0000">
              <a:alpha val="6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586930" flipV="1">
            <a:off x="606643" y="4499259"/>
            <a:ext cx="1369146" cy="110789"/>
          </a:xfrm>
          <a:prstGeom prst="rect">
            <a:avLst/>
          </a:prstGeom>
          <a:solidFill>
            <a:srgbClr val="FF0000">
              <a:alpha val="6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586930" flipV="1">
            <a:off x="2805432" y="4625899"/>
            <a:ext cx="2000768" cy="105128"/>
          </a:xfrm>
          <a:prstGeom prst="rect">
            <a:avLst/>
          </a:prstGeom>
          <a:solidFill>
            <a:srgbClr val="FF0000">
              <a:alpha val="6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7373843" flipV="1">
            <a:off x="2777970" y="4559278"/>
            <a:ext cx="2000768" cy="105128"/>
          </a:xfrm>
          <a:prstGeom prst="rect">
            <a:avLst/>
          </a:prstGeom>
          <a:solidFill>
            <a:srgbClr val="FF0000">
              <a:alpha val="6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2586930" flipV="1">
            <a:off x="6082032" y="4702099"/>
            <a:ext cx="2000768" cy="105128"/>
          </a:xfrm>
          <a:prstGeom prst="rect">
            <a:avLst/>
          </a:prstGeom>
          <a:solidFill>
            <a:srgbClr val="FF0000">
              <a:alpha val="6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7373843" flipV="1">
            <a:off x="6054570" y="4635478"/>
            <a:ext cx="2000768" cy="105128"/>
          </a:xfrm>
          <a:prstGeom prst="rect">
            <a:avLst/>
          </a:prstGeom>
          <a:solidFill>
            <a:srgbClr val="FF0000">
              <a:alpha val="6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027" y="534352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da-DK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esonance decays</a:t>
            </a:r>
            <a:endParaRPr lang="en-US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564832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jets</a:t>
            </a:r>
            <a:endParaRPr lang="en-US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9290" y="5876925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da-DK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rack splitting during</a:t>
            </a:r>
          </a:p>
          <a:p>
            <a:pPr algn="ctr"/>
            <a:r>
              <a:rPr lang="da-DK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7245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8"/>
            <a:ext cx="8686800" cy="4572001"/>
          </a:xfrm>
        </p:spPr>
        <p:txBody>
          <a:bodyPr>
            <a:normAutofit/>
          </a:bodyPr>
          <a:lstStyle/>
          <a:p>
            <a:r>
              <a:rPr lang="en-US" dirty="0" smtClean="0"/>
              <a:t>For the material presented in this talk, the relevant publications on multi-particle correlation techniques are:</a:t>
            </a:r>
          </a:p>
          <a:p>
            <a:pPr lvl="1"/>
            <a:r>
              <a:rPr lang="da-DK" sz="2400" i="1" dirty="0" smtClean="0"/>
              <a:t>Q</a:t>
            </a:r>
            <a:r>
              <a:rPr lang="da-DK" sz="2400" dirty="0" smtClean="0"/>
              <a:t>-cumulants</a:t>
            </a:r>
            <a:r>
              <a:rPr lang="da-DK" sz="1600" dirty="0" smtClean="0"/>
              <a:t> (Bilandzic </a:t>
            </a:r>
            <a:r>
              <a:rPr lang="da-DK" sz="1600" i="1" dirty="0" smtClean="0"/>
              <a:t>et al</a:t>
            </a:r>
            <a:r>
              <a:rPr lang="da-DK" sz="1600" dirty="0" smtClean="0"/>
              <a:t>, </a:t>
            </a:r>
            <a:r>
              <a:rPr lang="en-US" sz="1600" dirty="0" smtClean="0"/>
              <a:t>Phys. Rev. C </a:t>
            </a:r>
            <a:r>
              <a:rPr lang="en-US" sz="1600" b="1" dirty="0" smtClean="0"/>
              <a:t>83</a:t>
            </a:r>
            <a:r>
              <a:rPr lang="en-US" sz="1600" dirty="0" smtClean="0"/>
              <a:t> (2011) 044913)</a:t>
            </a:r>
          </a:p>
          <a:p>
            <a:pPr lvl="2"/>
            <a:r>
              <a:rPr lang="da-DK" dirty="0" smtClean="0"/>
              <a:t>First analytic expressions for few selected multiparticle correlations</a:t>
            </a:r>
          </a:p>
          <a:p>
            <a:pPr lvl="1"/>
            <a:r>
              <a:rPr lang="da-DK" sz="2400" dirty="0" smtClean="0"/>
              <a:t>Generic </a:t>
            </a:r>
            <a:r>
              <a:rPr lang="da-DK" sz="2400" dirty="0"/>
              <a:t>framework</a:t>
            </a:r>
            <a:r>
              <a:rPr lang="da-DK" sz="1700" dirty="0"/>
              <a:t> </a:t>
            </a:r>
            <a:r>
              <a:rPr lang="da-DK" sz="1600" dirty="0" smtClean="0"/>
              <a:t>(Bilandzic </a:t>
            </a:r>
            <a:r>
              <a:rPr lang="da-DK" sz="1600" i="1" dirty="0"/>
              <a:t>et al</a:t>
            </a:r>
            <a:r>
              <a:rPr lang="da-DK" sz="1600" dirty="0"/>
              <a:t>, </a:t>
            </a:r>
            <a:r>
              <a:rPr lang="en-US" sz="1600" dirty="0"/>
              <a:t>Phys. Rev. C </a:t>
            </a:r>
            <a:r>
              <a:rPr lang="en-US" sz="1600" b="1" dirty="0"/>
              <a:t>89</a:t>
            </a:r>
            <a:r>
              <a:rPr lang="en-US" sz="1600" dirty="0"/>
              <a:t> (2014) no.6, 064904</a:t>
            </a:r>
            <a:r>
              <a:rPr lang="da-DK" sz="1600" dirty="0" smtClean="0"/>
              <a:t>)</a:t>
            </a:r>
          </a:p>
          <a:p>
            <a:pPr lvl="2"/>
            <a:r>
              <a:rPr lang="da-DK" dirty="0"/>
              <a:t>Analytic expressions for ALL multiparticle correlations</a:t>
            </a:r>
            <a:endParaRPr lang="da-DK" dirty="0" smtClean="0"/>
          </a:p>
          <a:p>
            <a:pPr lvl="2"/>
            <a:r>
              <a:rPr lang="da-DK" dirty="0" smtClean="0"/>
              <a:t>Prescription to correct systematic biases due to detector inefficiencies</a:t>
            </a:r>
          </a:p>
          <a:p>
            <a:pPr lvl="2"/>
            <a:r>
              <a:rPr lang="da-DK" dirty="0" smtClean="0"/>
              <a:t>New flow observables: Symmetric Cumulants (SC)</a:t>
            </a:r>
            <a:endParaRPr lang="da-DK" sz="1600" dirty="0" smtClean="0"/>
          </a:p>
          <a:p>
            <a:r>
              <a:rPr lang="en-US" dirty="0" smtClean="0"/>
              <a:t>These two publications contain all technical details, currently being implemented for CBM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9CE4-1B0F-442B-AED0-7E4EF4FD71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1957</Words>
  <Application>Microsoft Office PowerPoint</Application>
  <PresentationFormat>On-screen Show (4:3)</PresentationFormat>
  <Paragraphs>275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Cambria Math</vt:lpstr>
      <vt:lpstr>Courier New</vt:lpstr>
      <vt:lpstr>Georgia</vt:lpstr>
      <vt:lpstr>Helvetica</vt:lpstr>
      <vt:lpstr>Mathematica1</vt:lpstr>
      <vt:lpstr>Times New Roman</vt:lpstr>
      <vt:lpstr>Trebuchet MS</vt:lpstr>
      <vt:lpstr>Wingdings 2</vt:lpstr>
      <vt:lpstr>Urban</vt:lpstr>
      <vt:lpstr>Application of multi-particle techniques for flow analyses in CBM at FAIR </vt:lpstr>
      <vt:lpstr>Outline</vt:lpstr>
      <vt:lpstr>Anisotropic flow phenomenon</vt:lpstr>
      <vt:lpstr>Quantifying anisotropic flow with Fourier series</vt:lpstr>
      <vt:lpstr>Cornerstones of flow analyses with correlation techniques</vt:lpstr>
      <vt:lpstr>Cornerstones of flow analyses with correlation techniques</vt:lpstr>
      <vt:lpstr>Cornerstones of flow analyses with correlation techniques</vt:lpstr>
      <vt:lpstr>Cornerstones of flow analyses with correlation techniques</vt:lpstr>
      <vt:lpstr>References</vt:lpstr>
      <vt:lpstr>Critical check for CBM #1</vt:lpstr>
      <vt:lpstr>Critical check for CBM #2</vt:lpstr>
      <vt:lpstr>Analysis code, dataset and cuts</vt:lpstr>
      <vt:lpstr>Data format and file reader</vt:lpstr>
      <vt:lpstr>Analysis source code</vt:lpstr>
      <vt:lpstr>Datasets and cuts</vt:lpstr>
      <vt:lpstr>Results: Control Histograms</vt:lpstr>
      <vt:lpstr>Multiplicity distribution</vt:lpstr>
      <vt:lpstr>pT distribution</vt:lpstr>
      <vt:lpstr>Pseudorapidity distribution</vt:lpstr>
      <vt:lpstr>Azimuthal distribution</vt:lpstr>
      <vt:lpstr>Results: Acceptance corrections</vt:lpstr>
      <vt:lpstr>Setup for Monte Carlo study</vt:lpstr>
      <vt:lpstr>Results for spurious flow (1/6)</vt:lpstr>
      <vt:lpstr>Results for spurious flow (2/6)</vt:lpstr>
      <vt:lpstr>Results for spurious flow (3/6)</vt:lpstr>
      <vt:lpstr>Results for spurious flow (4/6)</vt:lpstr>
      <vt:lpstr>Results for spurious flow (5/6)</vt:lpstr>
      <vt:lpstr>Results for spurious flow (6/6)</vt:lpstr>
      <vt:lpstr>Correcting for spurious flow (1/2)</vt:lpstr>
      <vt:lpstr>Correcting for spurious flow (2/2)</vt:lpstr>
      <vt:lpstr>Results: Multi-particle correlations and cumulants vs. multiplicity</vt:lpstr>
      <vt:lpstr>2-particle correlations vs. multiplicity</vt:lpstr>
      <vt:lpstr>4-particle correlations vs. multiplicity</vt:lpstr>
      <vt:lpstr>4-particle Q-cumulants vs. multiplicity</vt:lpstr>
      <vt:lpstr>2-and 4-p cumulants at the same scale </vt:lpstr>
      <vt:lpstr>6-particle Q-cumulants vs. multiplicity</vt:lpstr>
      <vt:lpstr>8-particle Q-cumulants vs. multiplicity</vt:lpstr>
      <vt:lpstr>Coming next</vt:lpstr>
      <vt:lpstr>Thanks!</vt:lpstr>
      <vt:lpstr>Backup slides</vt:lpstr>
      <vt:lpstr>Multiparticle correlation techniques</vt:lpstr>
      <vt:lpstr>Multiparticle correlation techniques</vt:lpstr>
      <vt:lpstr>The essence of the idea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adminuser</dc:creator>
  <cp:lastModifiedBy>Ante</cp:lastModifiedBy>
  <cp:revision>4522</cp:revision>
  <dcterms:created xsi:type="dcterms:W3CDTF">2011-04-15T12:26:50Z</dcterms:created>
  <dcterms:modified xsi:type="dcterms:W3CDTF">2020-08-27T12:48:17Z</dcterms:modified>
</cp:coreProperties>
</file>